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</p:sldIdLst>
  <p:sldSz cy="6858000" cx="12192000"/>
  <p:notesSz cx="6858000" cy="9144000"/>
  <p:embeddedFontLst>
    <p:embeddedFont>
      <p:font typeface="Roboto"/>
      <p:regular r:id="rId24"/>
      <p:bold r:id="rId25"/>
      <p:italic r:id="rId26"/>
      <p:boldItalic r:id="rId27"/>
    </p:embeddedFont>
    <p:embeddedFont>
      <p:font typeface="Arial Narrow"/>
      <p:regular r:id="rId28"/>
      <p:bold r:id="rId29"/>
      <p:italic r:id="rId30"/>
      <p:boldItalic r:id="rId31"/>
    </p:embeddedFont>
    <p:embeddedFont>
      <p:font typeface="Arial Black"/>
      <p:regular r:id="rId3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6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4" Type="http://schemas.openxmlformats.org/officeDocument/2006/relationships/font" Target="fonts/Roboto-regular.fntdata"/><Relationship Id="rId23" Type="http://schemas.openxmlformats.org/officeDocument/2006/relationships/slide" Target="slides/slide19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26" Type="http://schemas.openxmlformats.org/officeDocument/2006/relationships/font" Target="fonts/Roboto-italic.fntdata"/><Relationship Id="rId25" Type="http://schemas.openxmlformats.org/officeDocument/2006/relationships/font" Target="fonts/Roboto-bold.fntdata"/><Relationship Id="rId28" Type="http://schemas.openxmlformats.org/officeDocument/2006/relationships/font" Target="fonts/ArialNarrow-regular.fntdata"/><Relationship Id="rId27" Type="http://schemas.openxmlformats.org/officeDocument/2006/relationships/font" Target="fonts/Roboto-boldItalic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29" Type="http://schemas.openxmlformats.org/officeDocument/2006/relationships/font" Target="fonts/ArialNarrow-bold.fntdata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31" Type="http://schemas.openxmlformats.org/officeDocument/2006/relationships/font" Target="fonts/ArialNarrow-boldItalic.fntdata"/><Relationship Id="rId30" Type="http://schemas.openxmlformats.org/officeDocument/2006/relationships/font" Target="fonts/ArialNarrow-italic.fntdata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32" Type="http://schemas.openxmlformats.org/officeDocument/2006/relationships/font" Target="fonts/ArialBlack-regular.fntdata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9" Type="http://schemas.openxmlformats.org/officeDocument/2006/relationships/slide" Target="slides/slide15.xml"/><Relationship Id="rId18" Type="http://schemas.openxmlformats.org/officeDocument/2006/relationships/slide" Target="slides/slide1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" name="Google Shape;102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" name="Google Shape;109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4" name="Google Shape;134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9" name="Google Shape;159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8" name="Google Shape;168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0" name="Google Shape;190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7" name="Google Shape;197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1" name="Google Shape;201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3" name="Google Shape;223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4" name="Google Shape;234;p1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2" name="Google Shape;242;p1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7" name="Google Shape;247;p1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3" name="Google Shape;253;p1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9" name="Google Shape;259;p1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3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5" name="Google Shape;265;p1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1" name="Google Shape;271;p1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3" name="Google Shape;283;p1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3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p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5" name="Google Shape;295;p1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J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3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J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J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5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J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6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6" name="Google Shape;36;p6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7" name="Google Shape;37;p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J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7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7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4" name="Google Shape;44;p7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7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6" name="Google Shape;46;p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J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J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9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9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58" name="Google Shape;58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J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0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5" name="Google Shape;65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J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1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J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2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JO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JO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1" Type="http://schemas.openxmlformats.org/officeDocument/2006/relationships/image" Target="../media/image6.jpg"/><Relationship Id="rId10" Type="http://schemas.openxmlformats.org/officeDocument/2006/relationships/image" Target="../media/image2.png"/><Relationship Id="rId13" Type="http://schemas.openxmlformats.org/officeDocument/2006/relationships/image" Target="../media/image13.png"/><Relationship Id="rId12" Type="http://schemas.openxmlformats.org/officeDocument/2006/relationships/image" Target="../media/image11.jp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5.png"/><Relationship Id="rId4" Type="http://schemas.openxmlformats.org/officeDocument/2006/relationships/image" Target="../media/image7.png"/><Relationship Id="rId9" Type="http://schemas.openxmlformats.org/officeDocument/2006/relationships/image" Target="../media/image12.png"/><Relationship Id="rId14" Type="http://schemas.openxmlformats.org/officeDocument/2006/relationships/image" Target="../media/image1.jpg"/><Relationship Id="rId5" Type="http://schemas.openxmlformats.org/officeDocument/2006/relationships/image" Target="../media/image16.png"/><Relationship Id="rId6" Type="http://schemas.openxmlformats.org/officeDocument/2006/relationships/image" Target="../media/image4.png"/><Relationship Id="rId7" Type="http://schemas.openxmlformats.org/officeDocument/2006/relationships/image" Target="../media/image8.png"/><Relationship Id="rId8" Type="http://schemas.openxmlformats.org/officeDocument/2006/relationships/image" Target="../media/image3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5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0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4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7.png"/><Relationship Id="rId4" Type="http://schemas.openxmlformats.org/officeDocument/2006/relationships/image" Target="../media/image11.jpg"/><Relationship Id="rId5" Type="http://schemas.openxmlformats.org/officeDocument/2006/relationships/image" Target="../media/image13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33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9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3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9.png"/><Relationship Id="rId4" Type="http://schemas.openxmlformats.org/officeDocument/2006/relationships/image" Target="../media/image21.png"/><Relationship Id="rId5" Type="http://schemas.openxmlformats.org/officeDocument/2006/relationships/image" Target="../media/image26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34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8.jpg"/><Relationship Id="rId4" Type="http://schemas.openxmlformats.org/officeDocument/2006/relationships/image" Target="../media/image30.jpg"/><Relationship Id="rId5" Type="http://schemas.openxmlformats.org/officeDocument/2006/relationships/image" Target="../media/image28.jpg"/><Relationship Id="rId6" Type="http://schemas.openxmlformats.org/officeDocument/2006/relationships/image" Target="../media/image27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8.jpg"/><Relationship Id="rId4" Type="http://schemas.openxmlformats.org/officeDocument/2006/relationships/image" Target="../media/image25.jpg"/><Relationship Id="rId5" Type="http://schemas.openxmlformats.org/officeDocument/2006/relationships/image" Target="../media/image32.jpg"/><Relationship Id="rId6" Type="http://schemas.openxmlformats.org/officeDocument/2006/relationships/image" Target="../media/image31.jp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24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3"/>
          <p:cNvSpPr/>
          <p:nvPr/>
        </p:nvSpPr>
        <p:spPr>
          <a:xfrm>
            <a:off x="5704071" y="3270784"/>
            <a:ext cx="1024472" cy="653666"/>
          </a:xfrm>
          <a:custGeom>
            <a:rect b="b" l="l" r="r" t="t"/>
            <a:pathLst>
              <a:path extrusionOk="0" h="981710" w="1538604">
                <a:moveTo>
                  <a:pt x="65354" y="401320"/>
                </a:moveTo>
                <a:lnTo>
                  <a:pt x="47632" y="445770"/>
                </a:lnTo>
                <a:lnTo>
                  <a:pt x="33062" y="486410"/>
                </a:lnTo>
                <a:lnTo>
                  <a:pt x="13373" y="553720"/>
                </a:lnTo>
                <a:lnTo>
                  <a:pt x="3343" y="609600"/>
                </a:lnTo>
                <a:lnTo>
                  <a:pt x="0" y="661670"/>
                </a:lnTo>
                <a:lnTo>
                  <a:pt x="3443" y="713740"/>
                </a:lnTo>
                <a:lnTo>
                  <a:pt x="13771" y="760730"/>
                </a:lnTo>
                <a:lnTo>
                  <a:pt x="30984" y="803910"/>
                </a:lnTo>
                <a:lnTo>
                  <a:pt x="55079" y="842010"/>
                </a:lnTo>
                <a:lnTo>
                  <a:pt x="84829" y="876300"/>
                </a:lnTo>
                <a:lnTo>
                  <a:pt x="118660" y="904240"/>
                </a:lnTo>
                <a:lnTo>
                  <a:pt x="156576" y="928370"/>
                </a:lnTo>
                <a:lnTo>
                  <a:pt x="198577" y="948690"/>
                </a:lnTo>
                <a:lnTo>
                  <a:pt x="243399" y="962660"/>
                </a:lnTo>
                <a:lnTo>
                  <a:pt x="289777" y="974090"/>
                </a:lnTo>
                <a:lnTo>
                  <a:pt x="337710" y="980440"/>
                </a:lnTo>
                <a:lnTo>
                  <a:pt x="387197" y="981710"/>
                </a:lnTo>
                <a:lnTo>
                  <a:pt x="444023" y="980440"/>
                </a:lnTo>
                <a:lnTo>
                  <a:pt x="496219" y="975360"/>
                </a:lnTo>
                <a:lnTo>
                  <a:pt x="543783" y="966470"/>
                </a:lnTo>
                <a:lnTo>
                  <a:pt x="586714" y="952500"/>
                </a:lnTo>
                <a:lnTo>
                  <a:pt x="625545" y="937260"/>
                </a:lnTo>
                <a:lnTo>
                  <a:pt x="660485" y="918210"/>
                </a:lnTo>
                <a:lnTo>
                  <a:pt x="718693" y="873760"/>
                </a:lnTo>
                <a:lnTo>
                  <a:pt x="759965" y="824230"/>
                </a:lnTo>
                <a:lnTo>
                  <a:pt x="358308" y="824230"/>
                </a:lnTo>
                <a:lnTo>
                  <a:pt x="327359" y="820420"/>
                </a:lnTo>
                <a:lnTo>
                  <a:pt x="270484" y="806450"/>
                </a:lnTo>
                <a:lnTo>
                  <a:pt x="222856" y="783590"/>
                </a:lnTo>
                <a:lnTo>
                  <a:pt x="187058" y="750570"/>
                </a:lnTo>
                <a:lnTo>
                  <a:pt x="164884" y="707390"/>
                </a:lnTo>
                <a:lnTo>
                  <a:pt x="157573" y="654050"/>
                </a:lnTo>
                <a:lnTo>
                  <a:pt x="157578" y="650240"/>
                </a:lnTo>
                <a:lnTo>
                  <a:pt x="162920" y="595630"/>
                </a:lnTo>
                <a:lnTo>
                  <a:pt x="173190" y="552450"/>
                </a:lnTo>
                <a:lnTo>
                  <a:pt x="192640" y="492760"/>
                </a:lnTo>
                <a:lnTo>
                  <a:pt x="206044" y="457200"/>
                </a:lnTo>
                <a:lnTo>
                  <a:pt x="65354" y="401320"/>
                </a:lnTo>
                <a:close/>
              </a:path>
              <a:path extrusionOk="0" h="981710" w="1538604">
                <a:moveTo>
                  <a:pt x="756043" y="265430"/>
                </a:moveTo>
                <a:lnTo>
                  <a:pt x="601967" y="307340"/>
                </a:lnTo>
                <a:lnTo>
                  <a:pt x="615623" y="355600"/>
                </a:lnTo>
                <a:lnTo>
                  <a:pt x="627959" y="400050"/>
                </a:lnTo>
                <a:lnTo>
                  <a:pt x="638973" y="440690"/>
                </a:lnTo>
                <a:lnTo>
                  <a:pt x="656558" y="513080"/>
                </a:lnTo>
                <a:lnTo>
                  <a:pt x="665583" y="588010"/>
                </a:lnTo>
                <a:lnTo>
                  <a:pt x="666711" y="627380"/>
                </a:lnTo>
                <a:lnTo>
                  <a:pt x="665214" y="652780"/>
                </a:lnTo>
                <a:lnTo>
                  <a:pt x="653231" y="699770"/>
                </a:lnTo>
                <a:lnTo>
                  <a:pt x="628700" y="742950"/>
                </a:lnTo>
                <a:lnTo>
                  <a:pt x="587304" y="779780"/>
                </a:lnTo>
                <a:lnTo>
                  <a:pt x="527210" y="808990"/>
                </a:lnTo>
                <a:lnTo>
                  <a:pt x="488126" y="817880"/>
                </a:lnTo>
                <a:lnTo>
                  <a:pt x="442699" y="822960"/>
                </a:lnTo>
                <a:lnTo>
                  <a:pt x="390931" y="824230"/>
                </a:lnTo>
                <a:lnTo>
                  <a:pt x="759965" y="824230"/>
                </a:lnTo>
                <a:lnTo>
                  <a:pt x="780086" y="791210"/>
                </a:lnTo>
                <a:lnTo>
                  <a:pt x="804270" y="730250"/>
                </a:lnTo>
                <a:lnTo>
                  <a:pt x="812409" y="679450"/>
                </a:lnTo>
                <a:lnTo>
                  <a:pt x="812401" y="676910"/>
                </a:lnTo>
                <a:lnTo>
                  <a:pt x="811001" y="661837"/>
                </a:lnTo>
                <a:lnTo>
                  <a:pt x="810866" y="661670"/>
                </a:lnTo>
                <a:lnTo>
                  <a:pt x="810514" y="656590"/>
                </a:lnTo>
                <a:lnTo>
                  <a:pt x="893448" y="656590"/>
                </a:lnTo>
                <a:lnTo>
                  <a:pt x="908227" y="535940"/>
                </a:lnTo>
                <a:lnTo>
                  <a:pt x="914094" y="535624"/>
                </a:lnTo>
                <a:lnTo>
                  <a:pt x="865744" y="525780"/>
                </a:lnTo>
                <a:lnTo>
                  <a:pt x="826602" y="496570"/>
                </a:lnTo>
                <a:lnTo>
                  <a:pt x="805535" y="449580"/>
                </a:lnTo>
                <a:lnTo>
                  <a:pt x="802694" y="438150"/>
                </a:lnTo>
                <a:lnTo>
                  <a:pt x="799466" y="425450"/>
                </a:lnTo>
                <a:lnTo>
                  <a:pt x="786570" y="375920"/>
                </a:lnTo>
                <a:lnTo>
                  <a:pt x="756043" y="265430"/>
                </a:lnTo>
                <a:close/>
              </a:path>
              <a:path extrusionOk="0" h="981710" w="1538604">
                <a:moveTo>
                  <a:pt x="889217" y="691128"/>
                </a:moveTo>
                <a:lnTo>
                  <a:pt x="888936" y="693420"/>
                </a:lnTo>
                <a:lnTo>
                  <a:pt x="908607" y="692815"/>
                </a:lnTo>
                <a:lnTo>
                  <a:pt x="897356" y="692150"/>
                </a:lnTo>
                <a:lnTo>
                  <a:pt x="889217" y="691128"/>
                </a:lnTo>
                <a:close/>
              </a:path>
              <a:path extrusionOk="0" h="981710" w="1538604">
                <a:moveTo>
                  <a:pt x="927456" y="692235"/>
                </a:moveTo>
                <a:lnTo>
                  <a:pt x="908607" y="692815"/>
                </a:lnTo>
                <a:lnTo>
                  <a:pt x="918832" y="693420"/>
                </a:lnTo>
                <a:lnTo>
                  <a:pt x="927456" y="692235"/>
                </a:lnTo>
                <a:close/>
              </a:path>
              <a:path extrusionOk="0" h="981710" w="1538604">
                <a:moveTo>
                  <a:pt x="914094" y="535624"/>
                </a:moveTo>
                <a:lnTo>
                  <a:pt x="908227" y="535940"/>
                </a:lnTo>
                <a:lnTo>
                  <a:pt x="889217" y="691128"/>
                </a:lnTo>
                <a:lnTo>
                  <a:pt x="897356" y="692150"/>
                </a:lnTo>
                <a:lnTo>
                  <a:pt x="908607" y="692815"/>
                </a:lnTo>
                <a:lnTo>
                  <a:pt x="927456" y="692235"/>
                </a:lnTo>
                <a:lnTo>
                  <a:pt x="969545" y="679450"/>
                </a:lnTo>
                <a:lnTo>
                  <a:pt x="1002639" y="641350"/>
                </a:lnTo>
                <a:lnTo>
                  <a:pt x="1009103" y="612140"/>
                </a:lnTo>
                <a:lnTo>
                  <a:pt x="1007896" y="596900"/>
                </a:lnTo>
                <a:lnTo>
                  <a:pt x="989799" y="558800"/>
                </a:lnTo>
                <a:lnTo>
                  <a:pt x="949943" y="537210"/>
                </a:lnTo>
                <a:lnTo>
                  <a:pt x="917492" y="535940"/>
                </a:lnTo>
                <a:lnTo>
                  <a:pt x="914094" y="535624"/>
                </a:lnTo>
                <a:close/>
              </a:path>
              <a:path extrusionOk="0" h="981710" w="1538604">
                <a:moveTo>
                  <a:pt x="1306334" y="177800"/>
                </a:moveTo>
                <a:lnTo>
                  <a:pt x="1265091" y="181610"/>
                </a:lnTo>
                <a:lnTo>
                  <a:pt x="1223543" y="194310"/>
                </a:lnTo>
                <a:lnTo>
                  <a:pt x="1182603" y="219710"/>
                </a:lnTo>
                <a:lnTo>
                  <a:pt x="1142606" y="257810"/>
                </a:lnTo>
                <a:lnTo>
                  <a:pt x="1103236" y="313690"/>
                </a:lnTo>
                <a:lnTo>
                  <a:pt x="1083666" y="349250"/>
                </a:lnTo>
                <a:lnTo>
                  <a:pt x="1064171" y="388620"/>
                </a:lnTo>
                <a:lnTo>
                  <a:pt x="1051566" y="416560"/>
                </a:lnTo>
                <a:lnTo>
                  <a:pt x="1039585" y="440690"/>
                </a:lnTo>
                <a:lnTo>
                  <a:pt x="1017485" y="480060"/>
                </a:lnTo>
                <a:lnTo>
                  <a:pt x="987428" y="516890"/>
                </a:lnTo>
                <a:lnTo>
                  <a:pt x="951337" y="532130"/>
                </a:lnTo>
                <a:lnTo>
                  <a:pt x="914094" y="535624"/>
                </a:lnTo>
                <a:lnTo>
                  <a:pt x="917492" y="535940"/>
                </a:lnTo>
                <a:lnTo>
                  <a:pt x="931595" y="535940"/>
                </a:lnTo>
                <a:lnTo>
                  <a:pt x="949943" y="537210"/>
                </a:lnTo>
                <a:lnTo>
                  <a:pt x="989799" y="558800"/>
                </a:lnTo>
                <a:lnTo>
                  <a:pt x="1007896" y="596900"/>
                </a:lnTo>
                <a:lnTo>
                  <a:pt x="1009103" y="612140"/>
                </a:lnTo>
                <a:lnTo>
                  <a:pt x="1007487" y="627380"/>
                </a:lnTo>
                <a:lnTo>
                  <a:pt x="983259" y="668020"/>
                </a:lnTo>
                <a:lnTo>
                  <a:pt x="937332" y="690880"/>
                </a:lnTo>
                <a:lnTo>
                  <a:pt x="927456" y="692235"/>
                </a:lnTo>
                <a:lnTo>
                  <a:pt x="930253" y="692150"/>
                </a:lnTo>
                <a:lnTo>
                  <a:pt x="997484" y="684530"/>
                </a:lnTo>
                <a:lnTo>
                  <a:pt x="1045944" y="668020"/>
                </a:lnTo>
                <a:lnTo>
                  <a:pt x="1085320" y="637540"/>
                </a:lnTo>
                <a:lnTo>
                  <a:pt x="1102144" y="617220"/>
                </a:lnTo>
                <a:lnTo>
                  <a:pt x="1487591" y="617220"/>
                </a:lnTo>
                <a:lnTo>
                  <a:pt x="1491062" y="613410"/>
                </a:lnTo>
                <a:lnTo>
                  <a:pt x="1507401" y="589280"/>
                </a:lnTo>
                <a:lnTo>
                  <a:pt x="1520886" y="561340"/>
                </a:lnTo>
                <a:lnTo>
                  <a:pt x="1530518" y="529590"/>
                </a:lnTo>
                <a:lnTo>
                  <a:pt x="1319098" y="529590"/>
                </a:lnTo>
                <a:lnTo>
                  <a:pt x="1304620" y="528320"/>
                </a:lnTo>
                <a:lnTo>
                  <a:pt x="1288276" y="525780"/>
                </a:lnTo>
                <a:lnTo>
                  <a:pt x="1270068" y="523240"/>
                </a:lnTo>
                <a:lnTo>
                  <a:pt x="1249997" y="518160"/>
                </a:lnTo>
                <a:lnTo>
                  <a:pt x="1187607" y="499110"/>
                </a:lnTo>
                <a:lnTo>
                  <a:pt x="1173795" y="494030"/>
                </a:lnTo>
                <a:lnTo>
                  <a:pt x="1171460" y="494030"/>
                </a:lnTo>
                <a:lnTo>
                  <a:pt x="1166888" y="491490"/>
                </a:lnTo>
                <a:lnTo>
                  <a:pt x="1174635" y="491490"/>
                </a:lnTo>
                <a:lnTo>
                  <a:pt x="1176223" y="490220"/>
                </a:lnTo>
                <a:lnTo>
                  <a:pt x="1195023" y="449580"/>
                </a:lnTo>
                <a:lnTo>
                  <a:pt x="1219608" y="402590"/>
                </a:lnTo>
                <a:lnTo>
                  <a:pt x="1249991" y="359410"/>
                </a:lnTo>
                <a:lnTo>
                  <a:pt x="1290925" y="335280"/>
                </a:lnTo>
                <a:lnTo>
                  <a:pt x="1511433" y="335280"/>
                </a:lnTo>
                <a:lnTo>
                  <a:pt x="1510930" y="334010"/>
                </a:lnTo>
                <a:lnTo>
                  <a:pt x="1486808" y="289560"/>
                </a:lnTo>
                <a:lnTo>
                  <a:pt x="1456244" y="250190"/>
                </a:lnTo>
                <a:lnTo>
                  <a:pt x="1419826" y="217170"/>
                </a:lnTo>
                <a:lnTo>
                  <a:pt x="1377709" y="191770"/>
                </a:lnTo>
                <a:lnTo>
                  <a:pt x="1331175" y="179070"/>
                </a:lnTo>
                <a:lnTo>
                  <a:pt x="1306334" y="177800"/>
                </a:lnTo>
                <a:close/>
              </a:path>
              <a:path extrusionOk="0" h="981710" w="1538604">
                <a:moveTo>
                  <a:pt x="893448" y="656590"/>
                </a:moveTo>
                <a:lnTo>
                  <a:pt x="810514" y="656590"/>
                </a:lnTo>
                <a:lnTo>
                  <a:pt x="811001" y="661837"/>
                </a:lnTo>
                <a:lnTo>
                  <a:pt x="858137" y="685800"/>
                </a:lnTo>
                <a:lnTo>
                  <a:pt x="889217" y="691128"/>
                </a:lnTo>
                <a:lnTo>
                  <a:pt x="893448" y="656590"/>
                </a:lnTo>
                <a:close/>
              </a:path>
              <a:path extrusionOk="0" h="981710" w="1538604">
                <a:moveTo>
                  <a:pt x="1487591" y="617220"/>
                </a:moveTo>
                <a:lnTo>
                  <a:pt x="1102144" y="617220"/>
                </a:lnTo>
                <a:lnTo>
                  <a:pt x="1135605" y="636270"/>
                </a:lnTo>
                <a:lnTo>
                  <a:pt x="1199727" y="664210"/>
                </a:lnTo>
                <a:lnTo>
                  <a:pt x="1259297" y="679450"/>
                </a:lnTo>
                <a:lnTo>
                  <a:pt x="1309409" y="685800"/>
                </a:lnTo>
                <a:lnTo>
                  <a:pt x="1330617" y="687070"/>
                </a:lnTo>
                <a:lnTo>
                  <a:pt x="1355667" y="685800"/>
                </a:lnTo>
                <a:lnTo>
                  <a:pt x="1404844" y="674370"/>
                </a:lnTo>
                <a:lnTo>
                  <a:pt x="1451847" y="650240"/>
                </a:lnTo>
                <a:lnTo>
                  <a:pt x="1487591" y="617220"/>
                </a:lnTo>
                <a:close/>
              </a:path>
              <a:path extrusionOk="0" h="981710" w="1538604">
                <a:moveTo>
                  <a:pt x="810514" y="656590"/>
                </a:moveTo>
                <a:lnTo>
                  <a:pt x="810866" y="661670"/>
                </a:lnTo>
                <a:lnTo>
                  <a:pt x="811001" y="661837"/>
                </a:lnTo>
                <a:lnTo>
                  <a:pt x="810514" y="656590"/>
                </a:lnTo>
                <a:close/>
              </a:path>
              <a:path extrusionOk="0" h="981710" w="1538604">
                <a:moveTo>
                  <a:pt x="1511433" y="335280"/>
                </a:moveTo>
                <a:lnTo>
                  <a:pt x="1298867" y="335280"/>
                </a:lnTo>
                <a:lnTo>
                  <a:pt x="1309194" y="336550"/>
                </a:lnTo>
                <a:lnTo>
                  <a:pt x="1319639" y="339090"/>
                </a:lnTo>
                <a:lnTo>
                  <a:pt x="1351365" y="364490"/>
                </a:lnTo>
                <a:lnTo>
                  <a:pt x="1377924" y="405130"/>
                </a:lnTo>
                <a:lnTo>
                  <a:pt x="1392510" y="452120"/>
                </a:lnTo>
                <a:lnTo>
                  <a:pt x="1393482" y="467360"/>
                </a:lnTo>
                <a:lnTo>
                  <a:pt x="1392510" y="481330"/>
                </a:lnTo>
                <a:lnTo>
                  <a:pt x="1368411" y="519430"/>
                </a:lnTo>
                <a:lnTo>
                  <a:pt x="1319098" y="529590"/>
                </a:lnTo>
                <a:lnTo>
                  <a:pt x="1530518" y="529590"/>
                </a:lnTo>
                <a:lnTo>
                  <a:pt x="1536297" y="492760"/>
                </a:lnTo>
                <a:lnTo>
                  <a:pt x="1538224" y="453390"/>
                </a:lnTo>
                <a:lnTo>
                  <a:pt x="1537114" y="429260"/>
                </a:lnTo>
                <a:lnTo>
                  <a:pt x="1533786" y="405130"/>
                </a:lnTo>
                <a:lnTo>
                  <a:pt x="1528242" y="381000"/>
                </a:lnTo>
                <a:lnTo>
                  <a:pt x="1520482" y="358140"/>
                </a:lnTo>
                <a:lnTo>
                  <a:pt x="1511433" y="335280"/>
                </a:lnTo>
                <a:close/>
              </a:path>
              <a:path extrusionOk="0" h="981710" w="1538604">
                <a:moveTo>
                  <a:pt x="1166888" y="491490"/>
                </a:moveTo>
                <a:lnTo>
                  <a:pt x="1171460" y="494030"/>
                </a:lnTo>
                <a:lnTo>
                  <a:pt x="1172195" y="493441"/>
                </a:lnTo>
                <a:lnTo>
                  <a:pt x="1166888" y="491490"/>
                </a:lnTo>
                <a:close/>
              </a:path>
              <a:path extrusionOk="0" h="981710" w="1538604">
                <a:moveTo>
                  <a:pt x="1172195" y="493441"/>
                </a:moveTo>
                <a:lnTo>
                  <a:pt x="1171460" y="494030"/>
                </a:lnTo>
                <a:lnTo>
                  <a:pt x="1173795" y="494030"/>
                </a:lnTo>
                <a:lnTo>
                  <a:pt x="1172195" y="493441"/>
                </a:lnTo>
                <a:close/>
              </a:path>
              <a:path extrusionOk="0" h="981710" w="1538604">
                <a:moveTo>
                  <a:pt x="1174635" y="491490"/>
                </a:moveTo>
                <a:lnTo>
                  <a:pt x="1166888" y="491490"/>
                </a:lnTo>
                <a:lnTo>
                  <a:pt x="1172195" y="493441"/>
                </a:lnTo>
                <a:lnTo>
                  <a:pt x="1174635" y="491490"/>
                </a:lnTo>
                <a:close/>
              </a:path>
              <a:path extrusionOk="0" h="981710" w="1538604">
                <a:moveTo>
                  <a:pt x="411480" y="0"/>
                </a:moveTo>
                <a:lnTo>
                  <a:pt x="361173" y="15240"/>
                </a:lnTo>
                <a:lnTo>
                  <a:pt x="327755" y="55880"/>
                </a:lnTo>
                <a:lnTo>
                  <a:pt x="321221" y="90170"/>
                </a:lnTo>
                <a:lnTo>
                  <a:pt x="322854" y="107950"/>
                </a:lnTo>
                <a:lnTo>
                  <a:pt x="347357" y="153670"/>
                </a:lnTo>
                <a:lnTo>
                  <a:pt x="393349" y="177800"/>
                </a:lnTo>
                <a:lnTo>
                  <a:pt x="411480" y="179070"/>
                </a:lnTo>
                <a:lnTo>
                  <a:pt x="429048" y="177800"/>
                </a:lnTo>
                <a:lnTo>
                  <a:pt x="474040" y="153670"/>
                </a:lnTo>
                <a:lnTo>
                  <a:pt x="498841" y="107950"/>
                </a:lnTo>
                <a:lnTo>
                  <a:pt x="500494" y="90170"/>
                </a:lnTo>
                <a:lnTo>
                  <a:pt x="498860" y="72390"/>
                </a:lnTo>
                <a:lnTo>
                  <a:pt x="474357" y="26670"/>
                </a:lnTo>
                <a:lnTo>
                  <a:pt x="429182" y="1270"/>
                </a:lnTo>
                <a:lnTo>
                  <a:pt x="41148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98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5" name="Google Shape;85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967223" y="2069501"/>
            <a:ext cx="4751068" cy="1995255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1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006195" y="1050280"/>
            <a:ext cx="1790808" cy="693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1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987692" y="858696"/>
            <a:ext cx="1440349" cy="1033435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1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153968" y="2071691"/>
            <a:ext cx="1295570" cy="838012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p13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9195715" y="4334712"/>
            <a:ext cx="1609812" cy="608003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13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6634036" y="4100864"/>
            <a:ext cx="2370906" cy="975950"/>
          </a:xfrm>
          <a:prstGeom prst="rect">
            <a:avLst/>
          </a:prstGeom>
          <a:noFill/>
          <a:ln>
            <a:noFill/>
          </a:ln>
        </p:spPr>
      </p:pic>
      <p:sp>
        <p:nvSpPr>
          <p:cNvPr id="91" name="Google Shape;91;p13"/>
          <p:cNvSpPr/>
          <p:nvPr/>
        </p:nvSpPr>
        <p:spPr>
          <a:xfrm>
            <a:off x="5704071" y="3270784"/>
            <a:ext cx="1024472" cy="653666"/>
          </a:xfrm>
          <a:custGeom>
            <a:rect b="b" l="l" r="r" t="t"/>
            <a:pathLst>
              <a:path extrusionOk="0" h="981710" w="1538604">
                <a:moveTo>
                  <a:pt x="65354" y="401320"/>
                </a:moveTo>
                <a:lnTo>
                  <a:pt x="47632" y="445770"/>
                </a:lnTo>
                <a:lnTo>
                  <a:pt x="33062" y="486410"/>
                </a:lnTo>
                <a:lnTo>
                  <a:pt x="13373" y="553720"/>
                </a:lnTo>
                <a:lnTo>
                  <a:pt x="3343" y="609600"/>
                </a:lnTo>
                <a:lnTo>
                  <a:pt x="0" y="661670"/>
                </a:lnTo>
                <a:lnTo>
                  <a:pt x="3443" y="713740"/>
                </a:lnTo>
                <a:lnTo>
                  <a:pt x="13771" y="760730"/>
                </a:lnTo>
                <a:lnTo>
                  <a:pt x="30984" y="803910"/>
                </a:lnTo>
                <a:lnTo>
                  <a:pt x="55079" y="842010"/>
                </a:lnTo>
                <a:lnTo>
                  <a:pt x="84829" y="876300"/>
                </a:lnTo>
                <a:lnTo>
                  <a:pt x="118660" y="904240"/>
                </a:lnTo>
                <a:lnTo>
                  <a:pt x="156576" y="928370"/>
                </a:lnTo>
                <a:lnTo>
                  <a:pt x="198577" y="948690"/>
                </a:lnTo>
                <a:lnTo>
                  <a:pt x="243399" y="962660"/>
                </a:lnTo>
                <a:lnTo>
                  <a:pt x="289777" y="974090"/>
                </a:lnTo>
                <a:lnTo>
                  <a:pt x="337710" y="980440"/>
                </a:lnTo>
                <a:lnTo>
                  <a:pt x="387197" y="981710"/>
                </a:lnTo>
                <a:lnTo>
                  <a:pt x="444023" y="980440"/>
                </a:lnTo>
                <a:lnTo>
                  <a:pt x="496219" y="975360"/>
                </a:lnTo>
                <a:lnTo>
                  <a:pt x="543783" y="966470"/>
                </a:lnTo>
                <a:lnTo>
                  <a:pt x="586714" y="952500"/>
                </a:lnTo>
                <a:lnTo>
                  <a:pt x="625545" y="937260"/>
                </a:lnTo>
                <a:lnTo>
                  <a:pt x="660485" y="918210"/>
                </a:lnTo>
                <a:lnTo>
                  <a:pt x="718693" y="873760"/>
                </a:lnTo>
                <a:lnTo>
                  <a:pt x="759965" y="824230"/>
                </a:lnTo>
                <a:lnTo>
                  <a:pt x="358308" y="824230"/>
                </a:lnTo>
                <a:lnTo>
                  <a:pt x="327359" y="820420"/>
                </a:lnTo>
                <a:lnTo>
                  <a:pt x="270484" y="806450"/>
                </a:lnTo>
                <a:lnTo>
                  <a:pt x="222856" y="783590"/>
                </a:lnTo>
                <a:lnTo>
                  <a:pt x="187058" y="750570"/>
                </a:lnTo>
                <a:lnTo>
                  <a:pt x="164884" y="707390"/>
                </a:lnTo>
                <a:lnTo>
                  <a:pt x="157573" y="654050"/>
                </a:lnTo>
                <a:lnTo>
                  <a:pt x="157578" y="650240"/>
                </a:lnTo>
                <a:lnTo>
                  <a:pt x="162920" y="595630"/>
                </a:lnTo>
                <a:lnTo>
                  <a:pt x="173190" y="552450"/>
                </a:lnTo>
                <a:lnTo>
                  <a:pt x="192640" y="492760"/>
                </a:lnTo>
                <a:lnTo>
                  <a:pt x="206044" y="457200"/>
                </a:lnTo>
                <a:lnTo>
                  <a:pt x="65354" y="401320"/>
                </a:lnTo>
                <a:close/>
              </a:path>
              <a:path extrusionOk="0" h="981710" w="1538604">
                <a:moveTo>
                  <a:pt x="756043" y="265430"/>
                </a:moveTo>
                <a:lnTo>
                  <a:pt x="601967" y="307340"/>
                </a:lnTo>
                <a:lnTo>
                  <a:pt x="615623" y="355600"/>
                </a:lnTo>
                <a:lnTo>
                  <a:pt x="627959" y="400050"/>
                </a:lnTo>
                <a:lnTo>
                  <a:pt x="638973" y="440690"/>
                </a:lnTo>
                <a:lnTo>
                  <a:pt x="656558" y="513080"/>
                </a:lnTo>
                <a:lnTo>
                  <a:pt x="665583" y="588010"/>
                </a:lnTo>
                <a:lnTo>
                  <a:pt x="666711" y="627380"/>
                </a:lnTo>
                <a:lnTo>
                  <a:pt x="665214" y="652780"/>
                </a:lnTo>
                <a:lnTo>
                  <a:pt x="653231" y="699770"/>
                </a:lnTo>
                <a:lnTo>
                  <a:pt x="628700" y="742950"/>
                </a:lnTo>
                <a:lnTo>
                  <a:pt x="587304" y="779780"/>
                </a:lnTo>
                <a:lnTo>
                  <a:pt x="527210" y="808990"/>
                </a:lnTo>
                <a:lnTo>
                  <a:pt x="488126" y="817880"/>
                </a:lnTo>
                <a:lnTo>
                  <a:pt x="442699" y="822960"/>
                </a:lnTo>
                <a:lnTo>
                  <a:pt x="390931" y="824230"/>
                </a:lnTo>
                <a:lnTo>
                  <a:pt x="759965" y="824230"/>
                </a:lnTo>
                <a:lnTo>
                  <a:pt x="780086" y="791210"/>
                </a:lnTo>
                <a:lnTo>
                  <a:pt x="804270" y="730250"/>
                </a:lnTo>
                <a:lnTo>
                  <a:pt x="812409" y="679450"/>
                </a:lnTo>
                <a:lnTo>
                  <a:pt x="812401" y="676910"/>
                </a:lnTo>
                <a:lnTo>
                  <a:pt x="811001" y="661837"/>
                </a:lnTo>
                <a:lnTo>
                  <a:pt x="810866" y="661670"/>
                </a:lnTo>
                <a:lnTo>
                  <a:pt x="810514" y="656590"/>
                </a:lnTo>
                <a:lnTo>
                  <a:pt x="893448" y="656590"/>
                </a:lnTo>
                <a:lnTo>
                  <a:pt x="908227" y="535940"/>
                </a:lnTo>
                <a:lnTo>
                  <a:pt x="914094" y="535624"/>
                </a:lnTo>
                <a:lnTo>
                  <a:pt x="865744" y="525780"/>
                </a:lnTo>
                <a:lnTo>
                  <a:pt x="826602" y="496570"/>
                </a:lnTo>
                <a:lnTo>
                  <a:pt x="805535" y="449580"/>
                </a:lnTo>
                <a:lnTo>
                  <a:pt x="802694" y="438150"/>
                </a:lnTo>
                <a:lnTo>
                  <a:pt x="799466" y="425450"/>
                </a:lnTo>
                <a:lnTo>
                  <a:pt x="786570" y="375920"/>
                </a:lnTo>
                <a:lnTo>
                  <a:pt x="756043" y="265430"/>
                </a:lnTo>
                <a:close/>
              </a:path>
              <a:path extrusionOk="0" h="981710" w="1538604">
                <a:moveTo>
                  <a:pt x="889217" y="691128"/>
                </a:moveTo>
                <a:lnTo>
                  <a:pt x="888936" y="693420"/>
                </a:lnTo>
                <a:lnTo>
                  <a:pt x="908607" y="692815"/>
                </a:lnTo>
                <a:lnTo>
                  <a:pt x="897356" y="692150"/>
                </a:lnTo>
                <a:lnTo>
                  <a:pt x="889217" y="691128"/>
                </a:lnTo>
                <a:close/>
              </a:path>
              <a:path extrusionOk="0" h="981710" w="1538604">
                <a:moveTo>
                  <a:pt x="927456" y="692235"/>
                </a:moveTo>
                <a:lnTo>
                  <a:pt x="908607" y="692815"/>
                </a:lnTo>
                <a:lnTo>
                  <a:pt x="918832" y="693420"/>
                </a:lnTo>
                <a:lnTo>
                  <a:pt x="927456" y="692235"/>
                </a:lnTo>
                <a:close/>
              </a:path>
              <a:path extrusionOk="0" h="981710" w="1538604">
                <a:moveTo>
                  <a:pt x="914094" y="535624"/>
                </a:moveTo>
                <a:lnTo>
                  <a:pt x="908227" y="535940"/>
                </a:lnTo>
                <a:lnTo>
                  <a:pt x="889217" y="691128"/>
                </a:lnTo>
                <a:lnTo>
                  <a:pt x="897356" y="692150"/>
                </a:lnTo>
                <a:lnTo>
                  <a:pt x="908607" y="692815"/>
                </a:lnTo>
                <a:lnTo>
                  <a:pt x="927456" y="692235"/>
                </a:lnTo>
                <a:lnTo>
                  <a:pt x="969545" y="679450"/>
                </a:lnTo>
                <a:lnTo>
                  <a:pt x="1002639" y="641350"/>
                </a:lnTo>
                <a:lnTo>
                  <a:pt x="1009103" y="612140"/>
                </a:lnTo>
                <a:lnTo>
                  <a:pt x="1007896" y="596900"/>
                </a:lnTo>
                <a:lnTo>
                  <a:pt x="989799" y="558800"/>
                </a:lnTo>
                <a:lnTo>
                  <a:pt x="949943" y="537210"/>
                </a:lnTo>
                <a:lnTo>
                  <a:pt x="917492" y="535940"/>
                </a:lnTo>
                <a:lnTo>
                  <a:pt x="914094" y="535624"/>
                </a:lnTo>
                <a:close/>
              </a:path>
              <a:path extrusionOk="0" h="981710" w="1538604">
                <a:moveTo>
                  <a:pt x="1306334" y="177800"/>
                </a:moveTo>
                <a:lnTo>
                  <a:pt x="1265091" y="181610"/>
                </a:lnTo>
                <a:lnTo>
                  <a:pt x="1223543" y="194310"/>
                </a:lnTo>
                <a:lnTo>
                  <a:pt x="1182603" y="219710"/>
                </a:lnTo>
                <a:lnTo>
                  <a:pt x="1142606" y="257810"/>
                </a:lnTo>
                <a:lnTo>
                  <a:pt x="1103236" y="313690"/>
                </a:lnTo>
                <a:lnTo>
                  <a:pt x="1083666" y="349250"/>
                </a:lnTo>
                <a:lnTo>
                  <a:pt x="1064171" y="388620"/>
                </a:lnTo>
                <a:lnTo>
                  <a:pt x="1051566" y="416560"/>
                </a:lnTo>
                <a:lnTo>
                  <a:pt x="1039585" y="440690"/>
                </a:lnTo>
                <a:lnTo>
                  <a:pt x="1017485" y="480060"/>
                </a:lnTo>
                <a:lnTo>
                  <a:pt x="987428" y="516890"/>
                </a:lnTo>
                <a:lnTo>
                  <a:pt x="951337" y="532130"/>
                </a:lnTo>
                <a:lnTo>
                  <a:pt x="914094" y="535624"/>
                </a:lnTo>
                <a:lnTo>
                  <a:pt x="917492" y="535940"/>
                </a:lnTo>
                <a:lnTo>
                  <a:pt x="931595" y="535940"/>
                </a:lnTo>
                <a:lnTo>
                  <a:pt x="949943" y="537210"/>
                </a:lnTo>
                <a:lnTo>
                  <a:pt x="989799" y="558800"/>
                </a:lnTo>
                <a:lnTo>
                  <a:pt x="1007896" y="596900"/>
                </a:lnTo>
                <a:lnTo>
                  <a:pt x="1009103" y="612140"/>
                </a:lnTo>
                <a:lnTo>
                  <a:pt x="1007487" y="627380"/>
                </a:lnTo>
                <a:lnTo>
                  <a:pt x="983259" y="668020"/>
                </a:lnTo>
                <a:lnTo>
                  <a:pt x="937332" y="690880"/>
                </a:lnTo>
                <a:lnTo>
                  <a:pt x="927456" y="692235"/>
                </a:lnTo>
                <a:lnTo>
                  <a:pt x="930253" y="692150"/>
                </a:lnTo>
                <a:lnTo>
                  <a:pt x="997484" y="684530"/>
                </a:lnTo>
                <a:lnTo>
                  <a:pt x="1045944" y="668020"/>
                </a:lnTo>
                <a:lnTo>
                  <a:pt x="1085320" y="637540"/>
                </a:lnTo>
                <a:lnTo>
                  <a:pt x="1102144" y="617220"/>
                </a:lnTo>
                <a:lnTo>
                  <a:pt x="1487591" y="617220"/>
                </a:lnTo>
                <a:lnTo>
                  <a:pt x="1491062" y="613410"/>
                </a:lnTo>
                <a:lnTo>
                  <a:pt x="1507401" y="589280"/>
                </a:lnTo>
                <a:lnTo>
                  <a:pt x="1520886" y="561340"/>
                </a:lnTo>
                <a:lnTo>
                  <a:pt x="1530518" y="529590"/>
                </a:lnTo>
                <a:lnTo>
                  <a:pt x="1319098" y="529590"/>
                </a:lnTo>
                <a:lnTo>
                  <a:pt x="1304620" y="528320"/>
                </a:lnTo>
                <a:lnTo>
                  <a:pt x="1288276" y="525780"/>
                </a:lnTo>
                <a:lnTo>
                  <a:pt x="1270068" y="523240"/>
                </a:lnTo>
                <a:lnTo>
                  <a:pt x="1249997" y="518160"/>
                </a:lnTo>
                <a:lnTo>
                  <a:pt x="1187607" y="499110"/>
                </a:lnTo>
                <a:lnTo>
                  <a:pt x="1173795" y="494030"/>
                </a:lnTo>
                <a:lnTo>
                  <a:pt x="1171460" y="494030"/>
                </a:lnTo>
                <a:lnTo>
                  <a:pt x="1166888" y="491490"/>
                </a:lnTo>
                <a:lnTo>
                  <a:pt x="1174635" y="491490"/>
                </a:lnTo>
                <a:lnTo>
                  <a:pt x="1176223" y="490220"/>
                </a:lnTo>
                <a:lnTo>
                  <a:pt x="1195023" y="449580"/>
                </a:lnTo>
                <a:lnTo>
                  <a:pt x="1219608" y="402590"/>
                </a:lnTo>
                <a:lnTo>
                  <a:pt x="1249991" y="359410"/>
                </a:lnTo>
                <a:lnTo>
                  <a:pt x="1290925" y="335280"/>
                </a:lnTo>
                <a:lnTo>
                  <a:pt x="1511433" y="335280"/>
                </a:lnTo>
                <a:lnTo>
                  <a:pt x="1510930" y="334010"/>
                </a:lnTo>
                <a:lnTo>
                  <a:pt x="1486808" y="289560"/>
                </a:lnTo>
                <a:lnTo>
                  <a:pt x="1456244" y="250190"/>
                </a:lnTo>
                <a:lnTo>
                  <a:pt x="1419826" y="217170"/>
                </a:lnTo>
                <a:lnTo>
                  <a:pt x="1377709" y="191770"/>
                </a:lnTo>
                <a:lnTo>
                  <a:pt x="1331175" y="179070"/>
                </a:lnTo>
                <a:lnTo>
                  <a:pt x="1306334" y="177800"/>
                </a:lnTo>
                <a:close/>
              </a:path>
              <a:path extrusionOk="0" h="981710" w="1538604">
                <a:moveTo>
                  <a:pt x="893448" y="656590"/>
                </a:moveTo>
                <a:lnTo>
                  <a:pt x="810514" y="656590"/>
                </a:lnTo>
                <a:lnTo>
                  <a:pt x="811001" y="661837"/>
                </a:lnTo>
                <a:lnTo>
                  <a:pt x="858137" y="685800"/>
                </a:lnTo>
                <a:lnTo>
                  <a:pt x="889217" y="691128"/>
                </a:lnTo>
                <a:lnTo>
                  <a:pt x="893448" y="656590"/>
                </a:lnTo>
                <a:close/>
              </a:path>
              <a:path extrusionOk="0" h="981710" w="1538604">
                <a:moveTo>
                  <a:pt x="1487591" y="617220"/>
                </a:moveTo>
                <a:lnTo>
                  <a:pt x="1102144" y="617220"/>
                </a:lnTo>
                <a:lnTo>
                  <a:pt x="1135605" y="636270"/>
                </a:lnTo>
                <a:lnTo>
                  <a:pt x="1199727" y="664210"/>
                </a:lnTo>
                <a:lnTo>
                  <a:pt x="1259297" y="679450"/>
                </a:lnTo>
                <a:lnTo>
                  <a:pt x="1309409" y="685800"/>
                </a:lnTo>
                <a:lnTo>
                  <a:pt x="1330617" y="687070"/>
                </a:lnTo>
                <a:lnTo>
                  <a:pt x="1355667" y="685800"/>
                </a:lnTo>
                <a:lnTo>
                  <a:pt x="1404844" y="674370"/>
                </a:lnTo>
                <a:lnTo>
                  <a:pt x="1451847" y="650240"/>
                </a:lnTo>
                <a:lnTo>
                  <a:pt x="1487591" y="617220"/>
                </a:lnTo>
                <a:close/>
              </a:path>
              <a:path extrusionOk="0" h="981710" w="1538604">
                <a:moveTo>
                  <a:pt x="810514" y="656590"/>
                </a:moveTo>
                <a:lnTo>
                  <a:pt x="810866" y="661670"/>
                </a:lnTo>
                <a:lnTo>
                  <a:pt x="811001" y="661837"/>
                </a:lnTo>
                <a:lnTo>
                  <a:pt x="810514" y="656590"/>
                </a:lnTo>
                <a:close/>
              </a:path>
              <a:path extrusionOk="0" h="981710" w="1538604">
                <a:moveTo>
                  <a:pt x="1511433" y="335280"/>
                </a:moveTo>
                <a:lnTo>
                  <a:pt x="1298867" y="335280"/>
                </a:lnTo>
                <a:lnTo>
                  <a:pt x="1309194" y="336550"/>
                </a:lnTo>
                <a:lnTo>
                  <a:pt x="1319639" y="339090"/>
                </a:lnTo>
                <a:lnTo>
                  <a:pt x="1351365" y="364490"/>
                </a:lnTo>
                <a:lnTo>
                  <a:pt x="1377924" y="405130"/>
                </a:lnTo>
                <a:lnTo>
                  <a:pt x="1392510" y="452120"/>
                </a:lnTo>
                <a:lnTo>
                  <a:pt x="1393482" y="467360"/>
                </a:lnTo>
                <a:lnTo>
                  <a:pt x="1392510" y="481330"/>
                </a:lnTo>
                <a:lnTo>
                  <a:pt x="1368411" y="519430"/>
                </a:lnTo>
                <a:lnTo>
                  <a:pt x="1319098" y="529590"/>
                </a:lnTo>
                <a:lnTo>
                  <a:pt x="1530518" y="529590"/>
                </a:lnTo>
                <a:lnTo>
                  <a:pt x="1536297" y="492760"/>
                </a:lnTo>
                <a:lnTo>
                  <a:pt x="1538224" y="453390"/>
                </a:lnTo>
                <a:lnTo>
                  <a:pt x="1537114" y="429260"/>
                </a:lnTo>
                <a:lnTo>
                  <a:pt x="1533786" y="405130"/>
                </a:lnTo>
                <a:lnTo>
                  <a:pt x="1528242" y="381000"/>
                </a:lnTo>
                <a:lnTo>
                  <a:pt x="1520482" y="358140"/>
                </a:lnTo>
                <a:lnTo>
                  <a:pt x="1511433" y="335280"/>
                </a:lnTo>
                <a:close/>
              </a:path>
              <a:path extrusionOk="0" h="981710" w="1538604">
                <a:moveTo>
                  <a:pt x="1166888" y="491490"/>
                </a:moveTo>
                <a:lnTo>
                  <a:pt x="1171460" y="494030"/>
                </a:lnTo>
                <a:lnTo>
                  <a:pt x="1172195" y="493441"/>
                </a:lnTo>
                <a:lnTo>
                  <a:pt x="1166888" y="491490"/>
                </a:lnTo>
                <a:close/>
              </a:path>
              <a:path extrusionOk="0" h="981710" w="1538604">
                <a:moveTo>
                  <a:pt x="1172195" y="493441"/>
                </a:moveTo>
                <a:lnTo>
                  <a:pt x="1171460" y="494030"/>
                </a:lnTo>
                <a:lnTo>
                  <a:pt x="1173795" y="494030"/>
                </a:lnTo>
                <a:lnTo>
                  <a:pt x="1172195" y="493441"/>
                </a:lnTo>
                <a:close/>
              </a:path>
              <a:path extrusionOk="0" h="981710" w="1538604">
                <a:moveTo>
                  <a:pt x="1174635" y="491490"/>
                </a:moveTo>
                <a:lnTo>
                  <a:pt x="1166888" y="491490"/>
                </a:lnTo>
                <a:lnTo>
                  <a:pt x="1172195" y="493441"/>
                </a:lnTo>
                <a:lnTo>
                  <a:pt x="1174635" y="491490"/>
                </a:lnTo>
                <a:close/>
              </a:path>
              <a:path extrusionOk="0" h="981710" w="1538604">
                <a:moveTo>
                  <a:pt x="411480" y="0"/>
                </a:moveTo>
                <a:lnTo>
                  <a:pt x="361173" y="15240"/>
                </a:lnTo>
                <a:lnTo>
                  <a:pt x="327755" y="55880"/>
                </a:lnTo>
                <a:lnTo>
                  <a:pt x="321221" y="90170"/>
                </a:lnTo>
                <a:lnTo>
                  <a:pt x="322854" y="107950"/>
                </a:lnTo>
                <a:lnTo>
                  <a:pt x="347357" y="153670"/>
                </a:lnTo>
                <a:lnTo>
                  <a:pt x="393349" y="177800"/>
                </a:lnTo>
                <a:lnTo>
                  <a:pt x="411480" y="179070"/>
                </a:lnTo>
                <a:lnTo>
                  <a:pt x="429048" y="177800"/>
                </a:lnTo>
                <a:lnTo>
                  <a:pt x="474040" y="153670"/>
                </a:lnTo>
                <a:lnTo>
                  <a:pt x="498841" y="107950"/>
                </a:lnTo>
                <a:lnTo>
                  <a:pt x="500494" y="90170"/>
                </a:lnTo>
                <a:lnTo>
                  <a:pt x="498860" y="72390"/>
                </a:lnTo>
                <a:lnTo>
                  <a:pt x="474357" y="26670"/>
                </a:lnTo>
                <a:lnTo>
                  <a:pt x="429182" y="1270"/>
                </a:lnTo>
                <a:lnTo>
                  <a:pt x="41148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98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2" name="Google Shape;92;p13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8793114" y="5102141"/>
            <a:ext cx="2141709" cy="851804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Google Shape;93;p13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6487694" y="5115611"/>
            <a:ext cx="2062725" cy="841851"/>
          </a:xfrm>
          <a:prstGeom prst="rect">
            <a:avLst/>
          </a:prstGeom>
          <a:noFill/>
          <a:ln>
            <a:noFill/>
          </a:ln>
        </p:spPr>
      </p:pic>
      <p:sp>
        <p:nvSpPr>
          <p:cNvPr id="94" name="Google Shape;94;p13"/>
          <p:cNvSpPr txBox="1"/>
          <p:nvPr/>
        </p:nvSpPr>
        <p:spPr>
          <a:xfrm>
            <a:off x="9253123" y="2870204"/>
            <a:ext cx="263411" cy="10361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1400">
            <a:spAutoFit/>
          </a:bodyPr>
          <a:lstStyle/>
          <a:p>
            <a:pPr indent="0" lvl="0" marL="8456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ar-JO" sz="6658">
                <a:solidFill>
                  <a:srgbClr val="FFFFFF"/>
                </a:solidFill>
                <a:latin typeface="Arial Black"/>
                <a:ea typeface="Arial Black"/>
                <a:cs typeface="Arial Black"/>
                <a:sym typeface="Arial Black"/>
              </a:rPr>
              <a:t>:</a:t>
            </a:r>
            <a:endParaRPr sz="6658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95" name="Google Shape;95;p13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149823" y="120399"/>
            <a:ext cx="4079838" cy="6574973"/>
          </a:xfrm>
          <a:prstGeom prst="rect">
            <a:avLst/>
          </a:prstGeom>
          <a:noFill/>
          <a:ln>
            <a:noFill/>
          </a:ln>
        </p:spPr>
      </p:pic>
      <p:sp>
        <p:nvSpPr>
          <p:cNvPr id="96" name="Google Shape;96;p13"/>
          <p:cNvSpPr txBox="1"/>
          <p:nvPr/>
        </p:nvSpPr>
        <p:spPr>
          <a:xfrm>
            <a:off x="4400165" y="120399"/>
            <a:ext cx="7606885" cy="6574973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Calibri"/>
              <a:buNone/>
            </a:pPr>
            <a:r>
              <a:rPr b="0" lang="ar-JO" sz="4800" u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التأثير الأخلاقي للذكاء الاصطناعي</a:t>
            </a:r>
            <a:endParaRPr b="0" sz="4800" u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Calibri"/>
              <a:buNone/>
            </a:pPr>
            <a:r>
              <a:rPr b="0" lang="ar-JO" sz="4800" u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على منظومة التعليم </a:t>
            </a:r>
            <a:endParaRPr b="0" sz="4800" u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Calibri"/>
              <a:buNone/>
            </a:pPr>
            <a:r>
              <a:rPr b="0" lang="ar-JO" sz="4800" u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في عصر النماذج اللغوية الكبيرة</a:t>
            </a:r>
            <a:endParaRPr b="0" sz="4800" u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Calibri"/>
              <a:buNone/>
            </a:pPr>
            <a:r>
              <a:t/>
            </a:r>
            <a:endParaRPr b="0" sz="4800" u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Calibri"/>
              <a:buNone/>
            </a:pPr>
            <a:r>
              <a:t/>
            </a:r>
            <a:endParaRPr b="0" sz="4800" u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Calibri"/>
              <a:buNone/>
            </a:pPr>
            <a:r>
              <a:t/>
            </a:r>
            <a:endParaRPr b="0" sz="4800" u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Calibri"/>
              <a:buNone/>
            </a:pPr>
            <a:r>
              <a:t/>
            </a:r>
            <a:endParaRPr b="0" sz="4800" u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Calibri"/>
              <a:buNone/>
            </a:pPr>
            <a:r>
              <a:t/>
            </a:r>
            <a:endParaRPr b="0" sz="4800" u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Calibri"/>
              <a:buNone/>
            </a:pPr>
            <a:r>
              <a:rPr b="0" lang="ar-JO" sz="4800" u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أ.د. شادي محمود الزعبي</a:t>
            </a:r>
            <a:endParaRPr b="0" sz="4800" u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https://robots.net/wp-content/uploads/2024/01/introducing-google-gemini-the-next-gen-generative-ai-platform-1704662120.jpg" id="97" name="Google Shape;97;p13"/>
          <p:cNvPicPr preferRelativeResize="0"/>
          <p:nvPr/>
        </p:nvPicPr>
        <p:blipFill rotWithShape="1">
          <a:blip r:embed="rId12">
            <a:alphaModFix/>
          </a:blip>
          <a:srcRect b="0" l="0" r="0" t="0"/>
          <a:stretch/>
        </p:blipFill>
        <p:spPr>
          <a:xfrm>
            <a:off x="4599966" y="2382418"/>
            <a:ext cx="3359298" cy="1679649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13"/>
          <p:cNvPicPr preferRelativeResize="0"/>
          <p:nvPr/>
        </p:nvPicPr>
        <p:blipFill rotWithShape="1">
          <a:blip r:embed="rId13">
            <a:alphaModFix/>
          </a:blip>
          <a:srcRect b="0" l="0" r="0" t="0"/>
          <a:stretch/>
        </p:blipFill>
        <p:spPr>
          <a:xfrm>
            <a:off x="8612509" y="2404892"/>
            <a:ext cx="2694314" cy="167064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ttps://www.edarabia.com/wp-content/uploads/2010/07/al-zaytoonah-private-university-of-jordan-1.jpg" id="99" name="Google Shape;99;p13"/>
          <p:cNvPicPr preferRelativeResize="0"/>
          <p:nvPr/>
        </p:nvPicPr>
        <p:blipFill rotWithShape="1">
          <a:blip r:embed="rId14">
            <a:alphaModFix/>
          </a:blip>
          <a:srcRect b="0" l="0" r="0" t="0"/>
          <a:stretch/>
        </p:blipFill>
        <p:spPr>
          <a:xfrm>
            <a:off x="10114337" y="4846928"/>
            <a:ext cx="1723388" cy="17233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104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289" y="0"/>
            <a:ext cx="5409871" cy="6849542"/>
          </a:xfrm>
          <a:prstGeom prst="rect">
            <a:avLst/>
          </a:prstGeom>
          <a:noFill/>
          <a:ln>
            <a:noFill/>
          </a:ln>
        </p:spPr>
      </p:pic>
      <p:sp>
        <p:nvSpPr>
          <p:cNvPr id="105" name="Google Shape;105;p14"/>
          <p:cNvSpPr/>
          <p:nvPr/>
        </p:nvSpPr>
        <p:spPr>
          <a:xfrm>
            <a:off x="5914656" y="749814"/>
            <a:ext cx="5758691" cy="1166959"/>
          </a:xfrm>
          <a:custGeom>
            <a:rect b="b" l="l" r="r" t="t"/>
            <a:pathLst>
              <a:path extrusionOk="0" h="1752600" w="8648700">
                <a:moveTo>
                  <a:pt x="8648700" y="0"/>
                </a:moveTo>
                <a:lnTo>
                  <a:pt x="0" y="0"/>
                </a:lnTo>
                <a:lnTo>
                  <a:pt x="0" y="1752600"/>
                </a:lnTo>
                <a:lnTo>
                  <a:pt x="8648700" y="1752600"/>
                </a:lnTo>
                <a:lnTo>
                  <a:pt x="864870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ar-JO" sz="4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الذكاء الاصطناعي</a:t>
            </a:r>
            <a:endParaRPr sz="1198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" name="Google Shape;106;p14"/>
          <p:cNvSpPr/>
          <p:nvPr/>
        </p:nvSpPr>
        <p:spPr>
          <a:xfrm>
            <a:off x="5577347" y="2624782"/>
            <a:ext cx="6096000" cy="29761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ar-JO" sz="1800">
                <a:solidFill>
                  <a:srgbClr val="0D0D0D"/>
                </a:solidFill>
                <a:latin typeface="Calibri"/>
                <a:ea typeface="Calibri"/>
                <a:cs typeface="Calibri"/>
                <a:sym typeface="Calibri"/>
              </a:rPr>
              <a:t>الذكاء الاصطناعي هو فرع من علوم الحاسوب يطور برمجيات وأنظمة قادرة على التعلم واتخاذ قرارات ذكية</a:t>
            </a:r>
            <a:endParaRPr sz="1800">
              <a:solidFill>
                <a:srgbClr val="0D0D0D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1" algn="r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D0D0D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1" algn="r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ar-JO" sz="1800">
                <a:solidFill>
                  <a:srgbClr val="0D0D0D"/>
                </a:solidFill>
                <a:latin typeface="Calibri"/>
                <a:ea typeface="Calibri"/>
                <a:cs typeface="Calibri"/>
                <a:sym typeface="Calibri"/>
              </a:rPr>
              <a:t>يعتبر الذكاء الاصطناعي تقنية محورية بعصرنا الحالي</a:t>
            </a:r>
            <a:endParaRPr/>
          </a:p>
          <a:p>
            <a:pPr indent="0" lvl="0" marL="0" marR="0" rtl="1" algn="r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D0D0D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1" algn="r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ar-JO" sz="1800">
                <a:solidFill>
                  <a:srgbClr val="0D0D0D"/>
                </a:solidFill>
                <a:latin typeface="Calibri"/>
                <a:ea typeface="Calibri"/>
                <a:cs typeface="Calibri"/>
                <a:sym typeface="Calibri"/>
              </a:rPr>
              <a:t>له تاثير كبير على مختلف جوانب الحياة بما في ذلك التعليم والتعلم</a:t>
            </a:r>
            <a:endParaRPr/>
          </a:p>
          <a:p>
            <a:pPr indent="0" lvl="0" marL="0" marR="0" rtl="1" algn="r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D0D0D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15"/>
          <p:cNvSpPr/>
          <p:nvPr/>
        </p:nvSpPr>
        <p:spPr>
          <a:xfrm>
            <a:off x="6293347" y="158687"/>
            <a:ext cx="5758691" cy="1166959"/>
          </a:xfrm>
          <a:custGeom>
            <a:rect b="b" l="l" r="r" t="t"/>
            <a:pathLst>
              <a:path extrusionOk="0" h="1752600" w="8648700">
                <a:moveTo>
                  <a:pt x="8648700" y="0"/>
                </a:moveTo>
                <a:lnTo>
                  <a:pt x="0" y="0"/>
                </a:lnTo>
                <a:lnTo>
                  <a:pt x="0" y="1752600"/>
                </a:lnTo>
                <a:lnTo>
                  <a:pt x="8648700" y="1752600"/>
                </a:lnTo>
                <a:lnTo>
                  <a:pt x="864870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ar-JO" sz="4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الذكاء الاصطناعي للطلاب</a:t>
            </a:r>
            <a:endParaRPr sz="1198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12" name="Google Shape;112;p15"/>
          <p:cNvGrpSpPr/>
          <p:nvPr/>
        </p:nvGrpSpPr>
        <p:grpSpPr>
          <a:xfrm>
            <a:off x="445526" y="242600"/>
            <a:ext cx="7192142" cy="6283232"/>
            <a:chOff x="1155676" y="2288"/>
            <a:chExt cx="7192142" cy="6283232"/>
          </a:xfrm>
        </p:grpSpPr>
        <p:sp>
          <p:nvSpPr>
            <p:cNvPr id="113" name="Google Shape;113;p15"/>
            <p:cNvSpPr/>
            <p:nvPr/>
          </p:nvSpPr>
          <p:spPr>
            <a:xfrm rot="5400000">
              <a:off x="3708009" y="153686"/>
              <a:ext cx="2329193" cy="2026398"/>
            </a:xfrm>
            <a:prstGeom prst="hexagon">
              <a:avLst>
                <a:gd fmla="val 25000" name="adj"/>
                <a:gd fmla="val 115470" name="vf"/>
              </a:avLst>
            </a:prstGeom>
            <a:solidFill>
              <a:srgbClr val="599BD5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" name="Google Shape;114;p15"/>
            <p:cNvSpPr txBox="1"/>
            <p:nvPr/>
          </p:nvSpPr>
          <p:spPr>
            <a:xfrm>
              <a:off x="4175186" y="365255"/>
              <a:ext cx="1394838" cy="160326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9050" lIns="99050" spcFirstLastPara="1" rIns="99050" wrap="square" tIns="990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ar-JO" sz="26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التعليم المخصص</a:t>
              </a:r>
              <a:r>
                <a:rPr b="0" i="0" lang="ar-JO" sz="26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:</a:t>
              </a:r>
              <a:endParaRPr sz="2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5" name="Google Shape;115;p15"/>
            <p:cNvSpPr/>
            <p:nvPr/>
          </p:nvSpPr>
          <p:spPr>
            <a:xfrm>
              <a:off x="1155676" y="500759"/>
              <a:ext cx="2599380" cy="1397516"/>
            </a:xfrm>
            <a:prstGeom prst="rect">
              <a:avLst/>
            </a:prstGeom>
            <a:solidFill>
              <a:srgbClr val="BBD6E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" name="Google Shape;116;p15"/>
            <p:cNvSpPr txBox="1"/>
            <p:nvPr/>
          </p:nvSpPr>
          <p:spPr>
            <a:xfrm>
              <a:off x="1155676" y="500759"/>
              <a:ext cx="2599380" cy="139751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83800" lIns="83800" spcFirstLastPara="1" rIns="83800" wrap="square" tIns="838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ar-JO" sz="22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توفير تجارب تعليمية مخصصة لكل طالب بناءً على احتياجات وقدرات كل فرد</a:t>
              </a:r>
              <a:endParaRPr sz="2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7" name="Google Shape;117;p15"/>
            <p:cNvSpPr/>
            <p:nvPr/>
          </p:nvSpPr>
          <p:spPr>
            <a:xfrm rot="5400000">
              <a:off x="8097532" y="1231521"/>
              <a:ext cx="125403" cy="53010"/>
            </a:xfrm>
            <a:prstGeom prst="hexagon">
              <a:avLst>
                <a:gd fmla="val 25000" name="adj"/>
                <a:gd fmla="val 115470" name="vf"/>
              </a:avLst>
            </a:prstGeom>
            <a:solidFill>
              <a:srgbClr val="599BD5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" name="Google Shape;118;p15"/>
            <p:cNvSpPr txBox="1"/>
            <p:nvPr/>
          </p:nvSpPr>
          <p:spPr>
            <a:xfrm>
              <a:off x="8140013" y="1210193"/>
              <a:ext cx="40440" cy="9566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9" name="Google Shape;119;p15"/>
            <p:cNvSpPr/>
            <p:nvPr/>
          </p:nvSpPr>
          <p:spPr>
            <a:xfrm rot="5400000">
              <a:off x="2609561" y="2130705"/>
              <a:ext cx="2329193" cy="2026398"/>
            </a:xfrm>
            <a:prstGeom prst="hexagon">
              <a:avLst>
                <a:gd fmla="val 25000" name="adj"/>
                <a:gd fmla="val 115470" name="vf"/>
              </a:avLst>
            </a:prstGeom>
            <a:solidFill>
              <a:srgbClr val="599BD5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" name="Google Shape;120;p15"/>
            <p:cNvSpPr txBox="1"/>
            <p:nvPr/>
          </p:nvSpPr>
          <p:spPr>
            <a:xfrm>
              <a:off x="3076738" y="2342274"/>
              <a:ext cx="1394838" cy="160326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9050" lIns="99050" spcFirstLastPara="1" rIns="99050" wrap="square" tIns="990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ar-JO" sz="26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التقييم الآلي</a:t>
              </a:r>
              <a:r>
                <a:rPr b="0" i="0" lang="ar-JO" sz="26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:</a:t>
              </a:r>
              <a:endParaRPr sz="2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1" name="Google Shape;121;p15"/>
            <p:cNvSpPr/>
            <p:nvPr/>
          </p:nvSpPr>
          <p:spPr>
            <a:xfrm>
              <a:off x="4912935" y="2390615"/>
              <a:ext cx="2515529" cy="1397516"/>
            </a:xfrm>
            <a:prstGeom prst="rect">
              <a:avLst/>
            </a:prstGeom>
            <a:solidFill>
              <a:srgbClr val="BBD6E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" name="Google Shape;122;p15"/>
            <p:cNvSpPr txBox="1"/>
            <p:nvPr/>
          </p:nvSpPr>
          <p:spPr>
            <a:xfrm>
              <a:off x="4912935" y="2390615"/>
              <a:ext cx="2515529" cy="139751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83800" lIns="83800" spcFirstLastPara="1" rIns="83800" wrap="square" tIns="83800">
              <a:noAutofit/>
            </a:bodyPr>
            <a:lstStyle/>
            <a:p>
              <a:pPr indent="0" lvl="0" marL="0" marR="0" rtl="0" algn="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ar-JO" sz="22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تقييم الواجبات والاختبارات بكفاءة</a:t>
              </a:r>
              <a:endParaRPr sz="2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3" name="Google Shape;123;p15"/>
            <p:cNvSpPr/>
            <p:nvPr/>
          </p:nvSpPr>
          <p:spPr>
            <a:xfrm flipH="1" rot="5400000">
              <a:off x="8205172" y="3099092"/>
              <a:ext cx="148392" cy="53010"/>
            </a:xfrm>
            <a:prstGeom prst="hexagon">
              <a:avLst>
                <a:gd fmla="val 25000" name="adj"/>
                <a:gd fmla="val 115470" name="vf"/>
              </a:avLst>
            </a:prstGeom>
            <a:solidFill>
              <a:srgbClr val="599BD5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" name="Google Shape;124;p15"/>
            <p:cNvSpPr txBox="1"/>
            <p:nvPr/>
          </p:nvSpPr>
          <p:spPr>
            <a:xfrm rot="10800000">
              <a:off x="8258859" y="3068185"/>
              <a:ext cx="41018" cy="11482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5" name="Google Shape;125;p15"/>
            <p:cNvSpPr/>
            <p:nvPr/>
          </p:nvSpPr>
          <p:spPr>
            <a:xfrm rot="5400000">
              <a:off x="3708009" y="4107725"/>
              <a:ext cx="2329193" cy="2026398"/>
            </a:xfrm>
            <a:prstGeom prst="hexagon">
              <a:avLst>
                <a:gd fmla="val 25000" name="adj"/>
                <a:gd fmla="val 115470" name="vf"/>
              </a:avLst>
            </a:prstGeom>
            <a:solidFill>
              <a:srgbClr val="599BD5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" name="Google Shape;126;p15"/>
            <p:cNvSpPr txBox="1"/>
            <p:nvPr/>
          </p:nvSpPr>
          <p:spPr>
            <a:xfrm>
              <a:off x="4175186" y="4319294"/>
              <a:ext cx="1394838" cy="160326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9050" lIns="99050" spcFirstLastPara="1" rIns="99050" wrap="square" tIns="990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ar-JO" sz="26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المساعدة التعليمية</a:t>
              </a:r>
              <a:r>
                <a:rPr b="0" i="0" lang="ar-JO" sz="26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:</a:t>
              </a:r>
              <a:endParaRPr b="0" i="0" sz="2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7" name="Google Shape;127;p15"/>
            <p:cNvSpPr/>
            <p:nvPr/>
          </p:nvSpPr>
          <p:spPr>
            <a:xfrm>
              <a:off x="1155676" y="4475859"/>
              <a:ext cx="2599380" cy="1397516"/>
            </a:xfrm>
            <a:prstGeom prst="rect">
              <a:avLst/>
            </a:prstGeom>
            <a:solidFill>
              <a:srgbClr val="BBD6E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8" name="Google Shape;128;p15"/>
            <p:cNvSpPr txBox="1"/>
            <p:nvPr/>
          </p:nvSpPr>
          <p:spPr>
            <a:xfrm>
              <a:off x="1155676" y="4475859"/>
              <a:ext cx="2599380" cy="139751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83800" lIns="83800" spcFirstLastPara="1" rIns="83800" wrap="square" tIns="838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ar-JO" sz="22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تقديم المساعدة والدعم للطلاب خارج أوقات الدراسة العادية.</a:t>
              </a:r>
              <a:endParaRPr b="0" i="0" sz="2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9" name="Google Shape;129;p15"/>
            <p:cNvSpPr/>
            <p:nvPr/>
          </p:nvSpPr>
          <p:spPr>
            <a:xfrm flipH="1" rot="5400000">
              <a:off x="8294807" y="5121274"/>
              <a:ext cx="53012" cy="53010"/>
            </a:xfrm>
            <a:prstGeom prst="hexagon">
              <a:avLst>
                <a:gd fmla="val 25000" name="adj"/>
                <a:gd fmla="val 115470" name="vf"/>
              </a:avLst>
            </a:prstGeom>
            <a:solidFill>
              <a:srgbClr val="599BD5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0" name="Google Shape;130;p15"/>
            <p:cNvSpPr txBox="1"/>
            <p:nvPr/>
          </p:nvSpPr>
          <p:spPr>
            <a:xfrm rot="10800000">
              <a:off x="8303643" y="5130108"/>
              <a:ext cx="35340" cy="3534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5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descr="الذكاء الاصطناعي في التعليم - تحفيز الطلاب وتحسين مستوى التعليم" id="131" name="Google Shape;131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761922" y="2427351"/>
            <a:ext cx="4821539" cy="309956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16"/>
          <p:cNvSpPr/>
          <p:nvPr/>
        </p:nvSpPr>
        <p:spPr>
          <a:xfrm>
            <a:off x="5914656" y="749814"/>
            <a:ext cx="5758691" cy="1166959"/>
          </a:xfrm>
          <a:custGeom>
            <a:rect b="b" l="l" r="r" t="t"/>
            <a:pathLst>
              <a:path extrusionOk="0" h="1752600" w="8648700">
                <a:moveTo>
                  <a:pt x="8648700" y="0"/>
                </a:moveTo>
                <a:lnTo>
                  <a:pt x="0" y="0"/>
                </a:lnTo>
                <a:lnTo>
                  <a:pt x="0" y="1752600"/>
                </a:lnTo>
                <a:lnTo>
                  <a:pt x="8648700" y="1752600"/>
                </a:lnTo>
                <a:lnTo>
                  <a:pt x="864870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ar-JO" sz="4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الذكاء الاصطناعي للتدريس</a:t>
            </a:r>
            <a:endParaRPr sz="1198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37" name="Google Shape;137;p16"/>
          <p:cNvGrpSpPr/>
          <p:nvPr/>
        </p:nvGrpSpPr>
        <p:grpSpPr>
          <a:xfrm>
            <a:off x="18221" y="159321"/>
            <a:ext cx="6356137" cy="6380343"/>
            <a:chOff x="1087184" y="32"/>
            <a:chExt cx="6356137" cy="6380343"/>
          </a:xfrm>
        </p:grpSpPr>
        <p:sp>
          <p:nvSpPr>
            <p:cNvPr id="138" name="Google Shape;138;p16"/>
            <p:cNvSpPr/>
            <p:nvPr/>
          </p:nvSpPr>
          <p:spPr>
            <a:xfrm rot="5400000">
              <a:off x="3651724" y="153769"/>
              <a:ext cx="2365192" cy="2057717"/>
            </a:xfrm>
            <a:prstGeom prst="hexagon">
              <a:avLst>
                <a:gd fmla="val 25000" name="adj"/>
                <a:gd fmla="val 115470" name="vf"/>
              </a:avLst>
            </a:prstGeom>
            <a:solidFill>
              <a:srgbClr val="599BD5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9" name="Google Shape;139;p16"/>
            <p:cNvSpPr txBox="1"/>
            <p:nvPr/>
          </p:nvSpPr>
          <p:spPr>
            <a:xfrm>
              <a:off x="4126122" y="368608"/>
              <a:ext cx="1416395" cy="162804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29525" lIns="129525" spcFirstLastPara="1" rIns="129525" wrap="square" tIns="1295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ar-JO" sz="34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تحليل البيانات والتنبؤ</a:t>
              </a:r>
              <a:r>
                <a:rPr b="0" i="0" lang="ar-JO" sz="34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:</a:t>
              </a:r>
              <a:endParaRPr b="0" i="0" sz="3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0" name="Google Shape;140;p16"/>
            <p:cNvSpPr/>
            <p:nvPr/>
          </p:nvSpPr>
          <p:spPr>
            <a:xfrm>
              <a:off x="1087184" y="473070"/>
              <a:ext cx="2639554" cy="1419115"/>
            </a:xfrm>
            <a:prstGeom prst="rect">
              <a:avLst/>
            </a:prstGeom>
            <a:solidFill>
              <a:srgbClr val="BBD6E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1" name="Google Shape;141;p16"/>
            <p:cNvSpPr txBox="1"/>
            <p:nvPr/>
          </p:nvSpPr>
          <p:spPr>
            <a:xfrm>
              <a:off x="1087184" y="473070"/>
              <a:ext cx="2639554" cy="141911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80000" lIns="80000" spcFirstLastPara="1" rIns="80000" wrap="square" tIns="800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ar-JO" sz="21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التنبؤ بالتحديات التي قد يواجهها الطلاب والتدخل مبكرًا لتقديم الدعم.</a:t>
              </a:r>
              <a:endParaRPr b="0" i="0" sz="2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2" name="Google Shape;142;p16"/>
            <p:cNvSpPr/>
            <p:nvPr/>
          </p:nvSpPr>
          <p:spPr>
            <a:xfrm rot="5400000">
              <a:off x="2585070" y="1155713"/>
              <a:ext cx="53831" cy="53829"/>
            </a:xfrm>
            <a:prstGeom prst="hexagon">
              <a:avLst>
                <a:gd fmla="val 25000" name="adj"/>
                <a:gd fmla="val 115470" name="vf"/>
              </a:avLst>
            </a:prstGeom>
            <a:solidFill>
              <a:srgbClr val="599BD5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3" name="Google Shape;143;p16"/>
            <p:cNvSpPr txBox="1"/>
            <p:nvPr/>
          </p:nvSpPr>
          <p:spPr>
            <a:xfrm>
              <a:off x="2594042" y="1164684"/>
              <a:ext cx="35887" cy="3588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5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4" name="Google Shape;144;p16"/>
            <p:cNvSpPr/>
            <p:nvPr/>
          </p:nvSpPr>
          <p:spPr>
            <a:xfrm rot="5400000">
              <a:off x="2536299" y="2161344"/>
              <a:ext cx="2365192" cy="2057717"/>
            </a:xfrm>
            <a:prstGeom prst="hexagon">
              <a:avLst>
                <a:gd fmla="val 25000" name="adj"/>
                <a:gd fmla="val 115470" name="vf"/>
              </a:avLst>
            </a:prstGeom>
            <a:solidFill>
              <a:srgbClr val="599BD5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5" name="Google Shape;145;p16"/>
            <p:cNvSpPr txBox="1"/>
            <p:nvPr/>
          </p:nvSpPr>
          <p:spPr>
            <a:xfrm>
              <a:off x="3010697" y="2376183"/>
              <a:ext cx="1416395" cy="162804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29525" lIns="129525" spcFirstLastPara="1" rIns="129525" wrap="square" tIns="1295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ar-JO" sz="34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إدارة الموارد</a:t>
              </a:r>
              <a:r>
                <a:rPr b="0" i="0" lang="ar-JO" sz="34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:</a:t>
              </a:r>
              <a:endParaRPr b="0" i="0" sz="3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6" name="Google Shape;146;p16"/>
            <p:cNvSpPr/>
            <p:nvPr/>
          </p:nvSpPr>
          <p:spPr>
            <a:xfrm>
              <a:off x="4888914" y="2507906"/>
              <a:ext cx="2554407" cy="1419115"/>
            </a:xfrm>
            <a:prstGeom prst="rect">
              <a:avLst/>
            </a:prstGeom>
            <a:solidFill>
              <a:srgbClr val="BBD6E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7" name="Google Shape;147;p16"/>
            <p:cNvSpPr txBox="1"/>
            <p:nvPr/>
          </p:nvSpPr>
          <p:spPr>
            <a:xfrm>
              <a:off x="4888914" y="2507906"/>
              <a:ext cx="2554407" cy="141911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80000" lIns="80000" spcFirstLastPara="1" rIns="80000" wrap="square" tIns="800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ar-JO" sz="21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إدارة الموارد التعليمية بشكل أكثر فعالية، مثل تخصيص المعلمين والفصول الدراسية بناءً على الاحتياجات</a:t>
              </a:r>
              <a:endParaRPr b="0" i="0" sz="2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8" name="Google Shape;148;p16"/>
            <p:cNvSpPr/>
            <p:nvPr/>
          </p:nvSpPr>
          <p:spPr>
            <a:xfrm rot="5400000">
              <a:off x="5914315" y="3157516"/>
              <a:ext cx="53831" cy="65373"/>
            </a:xfrm>
            <a:prstGeom prst="hexagon">
              <a:avLst>
                <a:gd fmla="val 25000" name="adj"/>
                <a:gd fmla="val 115470" name="vf"/>
              </a:avLst>
            </a:prstGeom>
            <a:solidFill>
              <a:srgbClr val="599BD5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9" name="Google Shape;149;p16"/>
            <p:cNvSpPr txBox="1"/>
            <p:nvPr/>
          </p:nvSpPr>
          <p:spPr>
            <a:xfrm>
              <a:off x="5919440" y="3172259"/>
              <a:ext cx="43582" cy="3588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5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0" name="Google Shape;150;p16"/>
            <p:cNvSpPr/>
            <p:nvPr/>
          </p:nvSpPr>
          <p:spPr>
            <a:xfrm rot="5400000">
              <a:off x="3651724" y="4168920"/>
              <a:ext cx="2365192" cy="2057717"/>
            </a:xfrm>
            <a:prstGeom prst="hexagon">
              <a:avLst>
                <a:gd fmla="val 25000" name="adj"/>
                <a:gd fmla="val 115470" name="vf"/>
              </a:avLst>
            </a:prstGeom>
            <a:solidFill>
              <a:srgbClr val="599BD5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1" name="Google Shape;151;p16"/>
            <p:cNvSpPr txBox="1"/>
            <p:nvPr/>
          </p:nvSpPr>
          <p:spPr>
            <a:xfrm>
              <a:off x="4126122" y="4383759"/>
              <a:ext cx="1416395" cy="162804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29525" lIns="129525" spcFirstLastPara="1" rIns="129525" wrap="square" tIns="1295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ar-JO" sz="34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الدعم الإداري</a:t>
              </a:r>
              <a:r>
                <a:rPr b="0" i="0" lang="ar-JO" sz="34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:</a:t>
              </a:r>
              <a:endParaRPr b="0" i="0" sz="3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2" name="Google Shape;152;p16"/>
            <p:cNvSpPr/>
            <p:nvPr/>
          </p:nvSpPr>
          <p:spPr>
            <a:xfrm>
              <a:off x="1100831" y="4529105"/>
              <a:ext cx="2639554" cy="1419115"/>
            </a:xfrm>
            <a:prstGeom prst="rect">
              <a:avLst/>
            </a:prstGeom>
            <a:solidFill>
              <a:srgbClr val="BBD6E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3" name="Google Shape;153;p16"/>
            <p:cNvSpPr txBox="1"/>
            <p:nvPr/>
          </p:nvSpPr>
          <p:spPr>
            <a:xfrm>
              <a:off x="1100831" y="4529105"/>
              <a:ext cx="2639554" cy="141911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80000" lIns="80000" spcFirstLastPara="1" rIns="80000" wrap="square" tIns="800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ar-JO" sz="21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الذكاء الاصطناعي يمكن أن يتولى المهام الإدارية مثل تسجيل الطلاب وجدولة الدروس</a:t>
              </a:r>
              <a:endParaRPr b="0" i="0" sz="2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4" name="Google Shape;154;p16"/>
            <p:cNvSpPr/>
            <p:nvPr/>
          </p:nvSpPr>
          <p:spPr>
            <a:xfrm rot="5400000">
              <a:off x="2582905" y="5147786"/>
              <a:ext cx="58160" cy="99984"/>
            </a:xfrm>
            <a:prstGeom prst="hexagon">
              <a:avLst>
                <a:gd fmla="val 25000" name="adj"/>
                <a:gd fmla="val 115470" name="vf"/>
              </a:avLst>
            </a:prstGeom>
            <a:solidFill>
              <a:srgbClr val="599BD5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5" name="Google Shape;155;p16"/>
            <p:cNvSpPr txBox="1"/>
            <p:nvPr/>
          </p:nvSpPr>
          <p:spPr>
            <a:xfrm>
              <a:off x="2578657" y="5178391"/>
              <a:ext cx="66656" cy="3877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5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descr="مستقبل الذكاء الاصطناعي في التعليم" id="156" name="Google Shape;156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898901" y="2467779"/>
            <a:ext cx="4774445" cy="313436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17"/>
          <p:cNvSpPr txBox="1"/>
          <p:nvPr/>
        </p:nvSpPr>
        <p:spPr>
          <a:xfrm>
            <a:off x="8912506" y="0"/>
            <a:ext cx="3279494" cy="954107"/>
          </a:xfrm>
          <a:prstGeom prst="rect">
            <a:avLst/>
          </a:prstGeom>
          <a:solidFill>
            <a:srgbClr val="BBD6EE"/>
          </a:solidFill>
          <a:ln cap="flat" cmpd="sng" w="12700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ar-JO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هو نوع من نماذج الذكاء الاصطناعي المتطورة</a:t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2" name="Google Shape;162;p17"/>
          <p:cNvSpPr txBox="1"/>
          <p:nvPr/>
        </p:nvSpPr>
        <p:spPr>
          <a:xfrm>
            <a:off x="0" y="1929"/>
            <a:ext cx="3993266" cy="1384995"/>
          </a:xfrm>
          <a:prstGeom prst="rect">
            <a:avLst/>
          </a:prstGeom>
          <a:solidFill>
            <a:srgbClr val="BBD6EE"/>
          </a:solidFill>
          <a:ln cap="flat" cmpd="sng" w="12700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ar-JO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تتميز بقدرتها على فهم اللغة البشرية وإنشاء نصوص شبيهة بالنصوص المكتوبة من قبل البشر</a:t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3" name="Google Shape;163;p17"/>
          <p:cNvSpPr txBox="1"/>
          <p:nvPr/>
        </p:nvSpPr>
        <p:spPr>
          <a:xfrm>
            <a:off x="0" y="5892871"/>
            <a:ext cx="12192000" cy="954107"/>
          </a:xfrm>
          <a:prstGeom prst="rect">
            <a:avLst/>
          </a:prstGeom>
          <a:solidFill>
            <a:srgbClr val="BBD6EE"/>
          </a:solidFill>
          <a:ln cap="flat" cmpd="sng" w="12700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ar-JO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يتم تدريب هذه النماذج على كميات هائلة من بيانات النص، مما يسمح لها بتعلم أنماط اللغة ومعالجتها بطريقة دقيقة</a:t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https://robots.net/wp-content/uploads/2024/01/introducing-google-gemini-the-next-gen-generative-ai-platform-1704662120.jpg" id="164" name="Google Shape;164;p1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780584" y="3439562"/>
            <a:ext cx="5860724" cy="2930362"/>
          </a:xfrm>
          <a:prstGeom prst="rect">
            <a:avLst/>
          </a:prstGeom>
          <a:noFill/>
          <a:ln>
            <a:noFill/>
          </a:ln>
        </p:spPr>
      </p:pic>
      <p:pic>
        <p:nvPicPr>
          <p:cNvPr id="165" name="Google Shape;165;p1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17632" y="263575"/>
            <a:ext cx="4540329" cy="281529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18"/>
          <p:cNvSpPr txBox="1"/>
          <p:nvPr/>
        </p:nvSpPr>
        <p:spPr>
          <a:xfrm>
            <a:off x="261568" y="127321"/>
            <a:ext cx="11668865" cy="1215341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Arial"/>
              <a:buNone/>
            </a:pPr>
            <a:r>
              <a:rPr lang="ar-JO" sz="5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أهمية - LLM - في مجال التعليم والتغيير التربوي؟</a:t>
            </a:r>
            <a:endParaRPr/>
          </a:p>
        </p:txBody>
      </p:sp>
      <p:grpSp>
        <p:nvGrpSpPr>
          <p:cNvPr id="171" name="Google Shape;171;p18"/>
          <p:cNvGrpSpPr/>
          <p:nvPr/>
        </p:nvGrpSpPr>
        <p:grpSpPr>
          <a:xfrm>
            <a:off x="2032000" y="1699227"/>
            <a:ext cx="8127998" cy="5080000"/>
            <a:chOff x="0" y="169333"/>
            <a:chExt cx="8127998" cy="5080000"/>
          </a:xfrm>
        </p:grpSpPr>
        <p:sp>
          <p:nvSpPr>
            <p:cNvPr id="172" name="Google Shape;172;p18"/>
            <p:cNvSpPr/>
            <p:nvPr/>
          </p:nvSpPr>
          <p:spPr>
            <a:xfrm>
              <a:off x="0" y="169333"/>
              <a:ext cx="2539999" cy="1524000"/>
            </a:xfrm>
            <a:prstGeom prst="rect">
              <a:avLst/>
            </a:prstGeom>
            <a:solidFill>
              <a:srgbClr val="599BD5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3" name="Google Shape;173;p18"/>
            <p:cNvSpPr txBox="1"/>
            <p:nvPr/>
          </p:nvSpPr>
          <p:spPr>
            <a:xfrm>
              <a:off x="0" y="169333"/>
              <a:ext cx="2539999" cy="152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44775" lIns="144775" spcFirstLastPara="1" rIns="144775" wrap="square" tIns="1447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ar-JO" sz="3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تخصيص التعليم</a:t>
              </a:r>
              <a:endParaRPr sz="3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4" name="Google Shape;174;p18"/>
            <p:cNvSpPr/>
            <p:nvPr/>
          </p:nvSpPr>
          <p:spPr>
            <a:xfrm>
              <a:off x="2794000" y="169333"/>
              <a:ext cx="2539999" cy="1524000"/>
            </a:xfrm>
            <a:prstGeom prst="rect">
              <a:avLst/>
            </a:prstGeom>
            <a:solidFill>
              <a:srgbClr val="599BD5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5" name="Google Shape;175;p18"/>
            <p:cNvSpPr txBox="1"/>
            <p:nvPr/>
          </p:nvSpPr>
          <p:spPr>
            <a:xfrm>
              <a:off x="2794000" y="169333"/>
              <a:ext cx="2539999" cy="152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44775" lIns="144775" spcFirstLastPara="1" rIns="144775" wrap="square" tIns="1447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ar-JO" sz="3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المساعدة في الواجبات</a:t>
              </a:r>
              <a:endParaRPr sz="3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6" name="Google Shape;176;p18"/>
            <p:cNvSpPr/>
            <p:nvPr/>
          </p:nvSpPr>
          <p:spPr>
            <a:xfrm>
              <a:off x="5587999" y="169333"/>
              <a:ext cx="2539999" cy="1524000"/>
            </a:xfrm>
            <a:prstGeom prst="rect">
              <a:avLst/>
            </a:prstGeom>
            <a:solidFill>
              <a:srgbClr val="599BD5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7" name="Google Shape;177;p18"/>
            <p:cNvSpPr txBox="1"/>
            <p:nvPr/>
          </p:nvSpPr>
          <p:spPr>
            <a:xfrm>
              <a:off x="5587999" y="169333"/>
              <a:ext cx="2539999" cy="152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44775" lIns="144775" spcFirstLastPara="1" rIns="144775" wrap="square" tIns="1447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ar-JO" sz="3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تطوير مهارات الكتابة</a:t>
              </a:r>
              <a:endParaRPr sz="3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8" name="Google Shape;178;p18"/>
            <p:cNvSpPr/>
            <p:nvPr/>
          </p:nvSpPr>
          <p:spPr>
            <a:xfrm>
              <a:off x="0" y="1947333"/>
              <a:ext cx="2539999" cy="1524000"/>
            </a:xfrm>
            <a:prstGeom prst="rect">
              <a:avLst/>
            </a:prstGeom>
            <a:solidFill>
              <a:srgbClr val="599BD5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9" name="Google Shape;179;p18"/>
            <p:cNvSpPr txBox="1"/>
            <p:nvPr/>
          </p:nvSpPr>
          <p:spPr>
            <a:xfrm>
              <a:off x="0" y="1947333"/>
              <a:ext cx="2539999" cy="152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44775" lIns="144775" spcFirstLastPara="1" rIns="144775" wrap="square" tIns="1447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ar-JO" sz="3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تعلم لغات جديدة</a:t>
              </a:r>
              <a:endParaRPr sz="3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0" name="Google Shape;180;p18"/>
            <p:cNvSpPr/>
            <p:nvPr/>
          </p:nvSpPr>
          <p:spPr>
            <a:xfrm>
              <a:off x="2794000" y="1947333"/>
              <a:ext cx="2539999" cy="1524000"/>
            </a:xfrm>
            <a:prstGeom prst="rect">
              <a:avLst/>
            </a:prstGeom>
            <a:solidFill>
              <a:srgbClr val="599BD5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1" name="Google Shape;181;p18"/>
            <p:cNvSpPr txBox="1"/>
            <p:nvPr/>
          </p:nvSpPr>
          <p:spPr>
            <a:xfrm>
              <a:off x="2794000" y="1947333"/>
              <a:ext cx="2539999" cy="152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44775" lIns="144775" spcFirstLastPara="1" rIns="144775" wrap="square" tIns="1447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ar-JO" sz="3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التعلم الذاتي</a:t>
              </a:r>
              <a:endParaRPr sz="3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2" name="Google Shape;182;p18"/>
            <p:cNvSpPr/>
            <p:nvPr/>
          </p:nvSpPr>
          <p:spPr>
            <a:xfrm>
              <a:off x="5587999" y="1947333"/>
              <a:ext cx="2539999" cy="1524000"/>
            </a:xfrm>
            <a:prstGeom prst="rect">
              <a:avLst/>
            </a:prstGeom>
            <a:solidFill>
              <a:srgbClr val="599BD5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3" name="Google Shape;183;p18"/>
            <p:cNvSpPr txBox="1"/>
            <p:nvPr/>
          </p:nvSpPr>
          <p:spPr>
            <a:xfrm>
              <a:off x="5587999" y="1947333"/>
              <a:ext cx="2539999" cy="152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44775" lIns="144775" spcFirstLastPara="1" rIns="144775" wrap="square" tIns="1447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ar-JO" sz="3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دعم المعلمين </a:t>
              </a:r>
              <a:r>
                <a:rPr b="0" i="0" lang="ar-JO" sz="3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بأتمتة المهام</a:t>
              </a:r>
              <a:endParaRPr sz="3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4" name="Google Shape;184;p18"/>
            <p:cNvSpPr/>
            <p:nvPr/>
          </p:nvSpPr>
          <p:spPr>
            <a:xfrm>
              <a:off x="1397000" y="3725333"/>
              <a:ext cx="2539999" cy="1524000"/>
            </a:xfrm>
            <a:prstGeom prst="rect">
              <a:avLst/>
            </a:prstGeom>
            <a:solidFill>
              <a:srgbClr val="599BD5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5" name="Google Shape;185;p18"/>
            <p:cNvSpPr txBox="1"/>
            <p:nvPr/>
          </p:nvSpPr>
          <p:spPr>
            <a:xfrm>
              <a:off x="1397000" y="3725333"/>
              <a:ext cx="2539999" cy="152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44775" lIns="144775" spcFirstLastPara="1" rIns="144775" wrap="square" tIns="1447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ar-JO" sz="3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توفير الموارد التعليمية</a:t>
              </a:r>
              <a:endParaRPr sz="3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6" name="Google Shape;186;p18"/>
            <p:cNvSpPr/>
            <p:nvPr/>
          </p:nvSpPr>
          <p:spPr>
            <a:xfrm>
              <a:off x="4191000" y="3725333"/>
              <a:ext cx="2539999" cy="1524000"/>
            </a:xfrm>
            <a:prstGeom prst="rect">
              <a:avLst/>
            </a:prstGeom>
            <a:solidFill>
              <a:srgbClr val="599BD5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7" name="Google Shape;187;p18"/>
            <p:cNvSpPr txBox="1"/>
            <p:nvPr/>
          </p:nvSpPr>
          <p:spPr>
            <a:xfrm>
              <a:off x="4191000" y="3725333"/>
              <a:ext cx="2539999" cy="152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44775" lIns="144775" spcFirstLastPara="1" rIns="144775" wrap="square" tIns="1447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ar-JO" sz="3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تحديث المناهج</a:t>
              </a:r>
              <a:endParaRPr sz="3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2" name="Google Shape;192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1"/>
            <a:ext cx="12192000" cy="6893566"/>
          </a:xfrm>
          <a:prstGeom prst="rect">
            <a:avLst/>
          </a:prstGeom>
          <a:noFill/>
          <a:ln>
            <a:noFill/>
          </a:ln>
        </p:spPr>
      </p:pic>
      <p:sp>
        <p:nvSpPr>
          <p:cNvPr id="193" name="Google Shape;193;p19"/>
          <p:cNvSpPr txBox="1"/>
          <p:nvPr/>
        </p:nvSpPr>
        <p:spPr>
          <a:xfrm>
            <a:off x="4263390" y="126807"/>
            <a:ext cx="7783829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ar-JO" sz="3600">
                <a:solidFill>
                  <a:srgbClr val="DDEAF6"/>
                </a:solidFill>
                <a:latin typeface="Arial Narrow"/>
                <a:ea typeface="Arial Narrow"/>
                <a:cs typeface="Arial Narrow"/>
                <a:sym typeface="Arial Narrow"/>
              </a:rPr>
              <a:t>التأثيرات الأخلاقية لاستخدام LLMs في التعليم</a:t>
            </a:r>
            <a:endParaRPr b="1" sz="3600">
              <a:solidFill>
                <a:srgbClr val="DDEAF6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194" name="Google Shape;194;p19"/>
          <p:cNvSpPr txBox="1"/>
          <p:nvPr/>
        </p:nvSpPr>
        <p:spPr>
          <a:xfrm>
            <a:off x="-180470" y="6211669"/>
            <a:ext cx="9842629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1" marL="4572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JO" sz="3600" u="none" cap="none" strike="noStrike">
                <a:solidFill>
                  <a:srgbClr val="DDEAF6"/>
                </a:solidFill>
                <a:latin typeface="Calibri"/>
                <a:ea typeface="Calibri"/>
                <a:cs typeface="Calibri"/>
                <a:sym typeface="Calibri"/>
              </a:rPr>
              <a:t>و هل هنالك مساواة مع التعليم التقليدي</a:t>
            </a:r>
            <a:endParaRPr b="1" i="0" sz="3600" u="none" cap="none" strike="noStrike">
              <a:solidFill>
                <a:srgbClr val="DDEAF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21"/>
          <p:cNvSpPr txBox="1"/>
          <p:nvPr>
            <p:ph type="title"/>
          </p:nvPr>
        </p:nvSpPr>
        <p:spPr>
          <a:xfrm>
            <a:off x="0" y="18142"/>
            <a:ext cx="7033260" cy="1325563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BBD6EE"/>
              </a:buClr>
              <a:buSzPts val="4400"/>
              <a:buFont typeface="Calibri"/>
              <a:buNone/>
            </a:pPr>
            <a:r>
              <a:rPr lang="ar-JO">
                <a:solidFill>
                  <a:srgbClr val="BBD6EE"/>
                </a:solidFill>
              </a:rPr>
              <a:t>أخلاقيات التعليم في نماذج اللغة الكبيرة</a:t>
            </a:r>
            <a:endParaRPr>
              <a:solidFill>
                <a:srgbClr val="BBD6EE"/>
              </a:solidFill>
            </a:endParaRPr>
          </a:p>
        </p:txBody>
      </p:sp>
      <p:sp>
        <p:nvSpPr>
          <p:cNvPr id="204" name="Google Shape;204;p21"/>
          <p:cNvSpPr txBox="1"/>
          <p:nvPr>
            <p:ph idx="1" type="body"/>
          </p:nvPr>
        </p:nvSpPr>
        <p:spPr>
          <a:xfrm>
            <a:off x="7836720" y="707668"/>
            <a:ext cx="3937900" cy="2103914"/>
          </a:xfrm>
          <a:prstGeom prst="rect">
            <a:avLst/>
          </a:prstGeom>
          <a:solidFill>
            <a:srgbClr val="9CC2E5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ar-JO" sz="2000"/>
              <a:t>الخصوصية</a:t>
            </a:r>
            <a:endParaRPr sz="2000"/>
          </a:p>
          <a:p>
            <a:pPr indent="-228600" lvl="0" marL="2286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ar-JO" sz="2000"/>
              <a:t>تأثير LLM على حماية البيانات الشخصية.</a:t>
            </a:r>
            <a:endParaRPr/>
          </a:p>
          <a:p>
            <a:pPr indent="-228600" lvl="0" marL="2286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ar-JO" sz="2000"/>
              <a:t>الاستخدام الأخلاقي للمعلومات الخاصة.</a:t>
            </a:r>
            <a:endParaRPr/>
          </a:p>
          <a:p>
            <a:pPr indent="-228600" lvl="0" marL="2286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ar-JO" sz="2000"/>
              <a:t>تقنيات التشفير والأمان لحماية البيانات.</a:t>
            </a:r>
            <a:endParaRPr/>
          </a:p>
          <a:p>
            <a:pPr indent="-228600" lvl="0" marL="2286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ar-JO" sz="2000"/>
              <a:t>التحديات المتعلقة بجمع البيانات واستخدامها.</a:t>
            </a:r>
            <a:endParaRPr/>
          </a:p>
          <a:p>
            <a:pPr indent="-101600" lvl="0" marL="2286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 sz="2000"/>
          </a:p>
        </p:txBody>
      </p:sp>
      <p:grpSp>
        <p:nvGrpSpPr>
          <p:cNvPr id="205" name="Google Shape;205;p21"/>
          <p:cNvGrpSpPr/>
          <p:nvPr/>
        </p:nvGrpSpPr>
        <p:grpSpPr>
          <a:xfrm>
            <a:off x="5153910" y="1233646"/>
            <a:ext cx="2610783" cy="5418666"/>
            <a:chOff x="2758608" y="0"/>
            <a:chExt cx="2610783" cy="5418666"/>
          </a:xfrm>
        </p:grpSpPr>
        <p:sp>
          <p:nvSpPr>
            <p:cNvPr id="206" name="Google Shape;206;p21"/>
            <p:cNvSpPr/>
            <p:nvPr/>
          </p:nvSpPr>
          <p:spPr>
            <a:xfrm>
              <a:off x="3326220" y="0"/>
              <a:ext cx="2043171" cy="2043379"/>
            </a:xfrm>
            <a:custGeom>
              <a:rect b="b" l="l" r="r" t="t"/>
              <a:pathLst>
                <a:path extrusionOk="0" h="120000" w="120000">
                  <a:moveTo>
                    <a:pt x="8412" y="60000"/>
                  </a:moveTo>
                  <a:lnTo>
                    <a:pt x="8412" y="60000"/>
                  </a:lnTo>
                  <a:cubicBezTo>
                    <a:pt x="8412" y="32962"/>
                    <a:pt x="29287" y="10511"/>
                    <a:pt x="56253" y="8547"/>
                  </a:cubicBezTo>
                  <a:cubicBezTo>
                    <a:pt x="83219" y="6584"/>
                    <a:pt x="107127" y="25773"/>
                    <a:pt x="111044" y="52526"/>
                  </a:cubicBezTo>
                  <a:cubicBezTo>
                    <a:pt x="114961" y="79279"/>
                    <a:pt x="97558" y="104517"/>
                    <a:pt x="71161" y="110367"/>
                  </a:cubicBezTo>
                  <a:lnTo>
                    <a:pt x="70592" y="118429"/>
                  </a:lnTo>
                  <a:lnTo>
                    <a:pt x="56830" y="104890"/>
                  </a:lnTo>
                  <a:lnTo>
                    <a:pt x="72705" y="88507"/>
                  </a:lnTo>
                  <a:lnTo>
                    <a:pt x="72144" y="96444"/>
                  </a:lnTo>
                  <a:lnTo>
                    <a:pt x="72144" y="96444"/>
                  </a:lnTo>
                  <a:cubicBezTo>
                    <a:pt x="90761" y="90239"/>
                    <a:pt x="101708" y="71000"/>
                    <a:pt x="97532" y="51825"/>
                  </a:cubicBezTo>
                  <a:cubicBezTo>
                    <a:pt x="93356" y="32650"/>
                    <a:pt x="75400" y="19706"/>
                    <a:pt x="55889" y="21806"/>
                  </a:cubicBezTo>
                  <a:cubicBezTo>
                    <a:pt x="36379" y="23907"/>
                    <a:pt x="21588" y="40376"/>
                    <a:pt x="21588" y="60000"/>
                  </a:cubicBezTo>
                  <a:close/>
                </a:path>
              </a:pathLst>
            </a:custGeom>
            <a:solidFill>
              <a:srgbClr val="599BD5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7" name="Google Shape;207;p21"/>
            <p:cNvSpPr/>
            <p:nvPr/>
          </p:nvSpPr>
          <p:spPr>
            <a:xfrm>
              <a:off x="3777319" y="739648"/>
              <a:ext cx="1140205" cy="57004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8" name="Google Shape;208;p21"/>
            <p:cNvSpPr txBox="1"/>
            <p:nvPr/>
          </p:nvSpPr>
          <p:spPr>
            <a:xfrm>
              <a:off x="3777319" y="739648"/>
              <a:ext cx="1140205" cy="57004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4600" lIns="14600" spcFirstLastPara="1" rIns="14600" wrap="square" tIns="146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ar-JO" sz="23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الخصوصية</a:t>
              </a:r>
              <a:endParaRPr sz="23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9" name="Google Shape;209;p21"/>
            <p:cNvSpPr/>
            <p:nvPr/>
          </p:nvSpPr>
          <p:spPr>
            <a:xfrm>
              <a:off x="2758608" y="1174225"/>
              <a:ext cx="2043171" cy="2043379"/>
            </a:xfrm>
            <a:custGeom>
              <a:rect b="b" l="l" r="r" t="t"/>
              <a:pathLst>
                <a:path extrusionOk="0" h="120000" w="120000">
                  <a:moveTo>
                    <a:pt x="96480" y="23523"/>
                  </a:moveTo>
                  <a:lnTo>
                    <a:pt x="87164" y="32839"/>
                  </a:lnTo>
                  <a:cubicBezTo>
                    <a:pt x="75944" y="21617"/>
                    <a:pt x="58979" y="18450"/>
                    <a:pt x="44466" y="24867"/>
                  </a:cubicBezTo>
                  <a:cubicBezTo>
                    <a:pt x="29954" y="31284"/>
                    <a:pt x="20880" y="45966"/>
                    <a:pt x="21631" y="61817"/>
                  </a:cubicBezTo>
                  <a:cubicBezTo>
                    <a:pt x="22382" y="77668"/>
                    <a:pt x="32801" y="91427"/>
                    <a:pt x="47856" y="96444"/>
                  </a:cubicBezTo>
                  <a:lnTo>
                    <a:pt x="47295" y="88507"/>
                  </a:lnTo>
                  <a:lnTo>
                    <a:pt x="63170" y="104890"/>
                  </a:lnTo>
                  <a:lnTo>
                    <a:pt x="49408" y="118429"/>
                  </a:lnTo>
                  <a:lnTo>
                    <a:pt x="48839" y="110367"/>
                  </a:lnTo>
                  <a:lnTo>
                    <a:pt x="48839" y="110367"/>
                  </a:lnTo>
                  <a:cubicBezTo>
                    <a:pt x="27395" y="105615"/>
                    <a:pt x="11312" y="87807"/>
                    <a:pt x="8761" y="65991"/>
                  </a:cubicBezTo>
                  <a:cubicBezTo>
                    <a:pt x="6210" y="44176"/>
                    <a:pt x="17752" y="23137"/>
                    <a:pt x="37521" y="13566"/>
                  </a:cubicBezTo>
                  <a:cubicBezTo>
                    <a:pt x="57290" y="3996"/>
                    <a:pt x="80951" y="7991"/>
                    <a:pt x="96480" y="23523"/>
                  </a:cubicBezTo>
                  <a:close/>
                </a:path>
              </a:pathLst>
            </a:custGeom>
            <a:solidFill>
              <a:srgbClr val="599BD5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0" name="Google Shape;210;p21"/>
            <p:cNvSpPr/>
            <p:nvPr/>
          </p:nvSpPr>
          <p:spPr>
            <a:xfrm>
              <a:off x="3207408" y="1916040"/>
              <a:ext cx="1140205" cy="57004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1" name="Google Shape;211;p21"/>
            <p:cNvSpPr txBox="1"/>
            <p:nvPr/>
          </p:nvSpPr>
          <p:spPr>
            <a:xfrm>
              <a:off x="3207408" y="1916040"/>
              <a:ext cx="1140205" cy="57004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4600" lIns="14600" spcFirstLastPara="1" rIns="14600" wrap="square" tIns="146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ar-JO" sz="23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المسؤولية</a:t>
              </a:r>
              <a:endParaRPr sz="23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2" name="Google Shape;212;p21"/>
            <p:cNvSpPr/>
            <p:nvPr/>
          </p:nvSpPr>
          <p:spPr>
            <a:xfrm>
              <a:off x="3326220" y="2352785"/>
              <a:ext cx="2043171" cy="2043379"/>
            </a:xfrm>
            <a:custGeom>
              <a:rect b="b" l="l" r="r" t="t"/>
              <a:pathLst>
                <a:path extrusionOk="0" h="120000" w="120000">
                  <a:moveTo>
                    <a:pt x="23520" y="23523"/>
                  </a:moveTo>
                  <a:lnTo>
                    <a:pt x="23520" y="23523"/>
                  </a:lnTo>
                  <a:cubicBezTo>
                    <a:pt x="39049" y="7991"/>
                    <a:pt x="62710" y="3996"/>
                    <a:pt x="82479" y="13566"/>
                  </a:cubicBezTo>
                  <a:cubicBezTo>
                    <a:pt x="102248" y="23137"/>
                    <a:pt x="113790" y="44176"/>
                    <a:pt x="111239" y="65991"/>
                  </a:cubicBezTo>
                  <a:cubicBezTo>
                    <a:pt x="108688" y="87807"/>
                    <a:pt x="92605" y="105615"/>
                    <a:pt x="71161" y="110367"/>
                  </a:cubicBezTo>
                  <a:lnTo>
                    <a:pt x="70592" y="118429"/>
                  </a:lnTo>
                  <a:lnTo>
                    <a:pt x="56830" y="104890"/>
                  </a:lnTo>
                  <a:lnTo>
                    <a:pt x="72705" y="88507"/>
                  </a:lnTo>
                  <a:lnTo>
                    <a:pt x="72144" y="96444"/>
                  </a:lnTo>
                  <a:lnTo>
                    <a:pt x="72144" y="96444"/>
                  </a:lnTo>
                  <a:cubicBezTo>
                    <a:pt x="87199" y="91427"/>
                    <a:pt x="97618" y="77668"/>
                    <a:pt x="98369" y="61817"/>
                  </a:cubicBezTo>
                  <a:cubicBezTo>
                    <a:pt x="99120" y="45966"/>
                    <a:pt x="90046" y="31284"/>
                    <a:pt x="75534" y="24867"/>
                  </a:cubicBezTo>
                  <a:cubicBezTo>
                    <a:pt x="61021" y="18450"/>
                    <a:pt x="44056" y="21617"/>
                    <a:pt x="32836" y="32839"/>
                  </a:cubicBezTo>
                  <a:close/>
                </a:path>
              </a:pathLst>
            </a:custGeom>
            <a:solidFill>
              <a:srgbClr val="599BD5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3" name="Google Shape;213;p21"/>
            <p:cNvSpPr/>
            <p:nvPr/>
          </p:nvSpPr>
          <p:spPr>
            <a:xfrm>
              <a:off x="3777319" y="3092433"/>
              <a:ext cx="1140205" cy="57004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4" name="Google Shape;214;p21"/>
            <p:cNvSpPr txBox="1"/>
            <p:nvPr/>
          </p:nvSpPr>
          <p:spPr>
            <a:xfrm>
              <a:off x="3777319" y="3092433"/>
              <a:ext cx="1140205" cy="57004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4600" lIns="14600" spcFirstLastPara="1" rIns="14600" wrap="square" tIns="146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ar-JO" sz="23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الموضوعية</a:t>
              </a:r>
              <a:endParaRPr sz="23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5" name="Google Shape;215;p21"/>
            <p:cNvSpPr/>
            <p:nvPr/>
          </p:nvSpPr>
          <p:spPr>
            <a:xfrm>
              <a:off x="2904248" y="3662477"/>
              <a:ext cx="1755341" cy="1756189"/>
            </a:xfrm>
            <a:prstGeom prst="blockArc">
              <a:avLst>
                <a:gd fmla="val 0" name="adj1"/>
                <a:gd fmla="val 18900000" name="adj2"/>
                <a:gd fmla="val 12740" name="adj3"/>
              </a:avLst>
            </a:prstGeom>
            <a:solidFill>
              <a:srgbClr val="599BD5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6" name="Google Shape;216;p21"/>
            <p:cNvSpPr/>
            <p:nvPr/>
          </p:nvSpPr>
          <p:spPr>
            <a:xfrm>
              <a:off x="3207408" y="4268825"/>
              <a:ext cx="1140205" cy="57004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7" name="Google Shape;217;p21"/>
            <p:cNvSpPr txBox="1"/>
            <p:nvPr/>
          </p:nvSpPr>
          <p:spPr>
            <a:xfrm>
              <a:off x="3207408" y="4268825"/>
              <a:ext cx="1140205" cy="57004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4600" lIns="14600" spcFirstLastPara="1" rIns="14600" wrap="square" tIns="146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ar-JO" sz="23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العدالة</a:t>
              </a:r>
              <a:endParaRPr sz="23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18" name="Google Shape;218;p21"/>
          <p:cNvSpPr txBox="1"/>
          <p:nvPr/>
        </p:nvSpPr>
        <p:spPr>
          <a:xfrm>
            <a:off x="736681" y="2123556"/>
            <a:ext cx="4379330" cy="2277745"/>
          </a:xfrm>
          <a:prstGeom prst="rect">
            <a:avLst/>
          </a:prstGeom>
          <a:solidFill>
            <a:srgbClr val="9CC2E5"/>
          </a:solidFill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lang="ar-JO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المسؤولية</a:t>
            </a:r>
            <a:endParaRPr/>
          </a:p>
          <a:p>
            <a:pPr indent="-228600" lvl="0" marL="228600" marR="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ar-JO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تحديد مسؤولية الأخطاء والمعلومات المضللة.</a:t>
            </a:r>
            <a:endParaRPr/>
          </a:p>
          <a:p>
            <a:pPr indent="-228600" lvl="0" marL="228600" marR="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ar-JO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دور المطورين في ضمان الاستخدام الأخلاقي</a:t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28600" lvl="0" marL="228600" marR="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ar-JO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الحاجة إلى الشفافية في آليات التعلم واتخاذ القرار.</a:t>
            </a:r>
            <a:endParaRPr/>
          </a:p>
          <a:p>
            <a:pPr indent="-228600" lvl="0" marL="228600" marR="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ar-JO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التأكيد على أهمية التدريب المسؤول للنماذج.</a:t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9" name="Google Shape;219;p21"/>
          <p:cNvSpPr txBox="1"/>
          <p:nvPr/>
        </p:nvSpPr>
        <p:spPr>
          <a:xfrm>
            <a:off x="7743463" y="3424475"/>
            <a:ext cx="4031157" cy="2362867"/>
          </a:xfrm>
          <a:prstGeom prst="rect">
            <a:avLst/>
          </a:prstGeom>
          <a:solidFill>
            <a:srgbClr val="9CC2E5"/>
          </a:solidFill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lang="ar-JO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الموضوعية </a:t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28600" lvl="0" marL="228600" marR="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ar-JO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تجنب التحيزات في تعلم ونتائج LLM.</a:t>
            </a:r>
            <a:endParaRPr/>
          </a:p>
          <a:p>
            <a:pPr indent="-228600" lvl="0" marL="228600" marR="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ar-JO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ضمان تمثيل متنوع في مجموعات البيانات.</a:t>
            </a:r>
            <a:endParaRPr/>
          </a:p>
          <a:p>
            <a:pPr indent="-228600" lvl="0" marL="228600" marR="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ar-JO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الفحص الدوري للتحيزات وتصحيحها.</a:t>
            </a:r>
            <a:endParaRPr/>
          </a:p>
          <a:p>
            <a:pPr indent="-228600" lvl="0" marL="228600" marR="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ar-JO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أهمية الموضوعية في تطوير الذكاء الاصطناعي.</a:t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0" name="Google Shape;220;p21"/>
          <p:cNvSpPr txBox="1"/>
          <p:nvPr/>
        </p:nvSpPr>
        <p:spPr>
          <a:xfrm>
            <a:off x="627253" y="4757850"/>
            <a:ext cx="4488758" cy="1959297"/>
          </a:xfrm>
          <a:prstGeom prst="rect">
            <a:avLst/>
          </a:prstGeom>
          <a:solidFill>
            <a:srgbClr val="9CC2E5"/>
          </a:solidFill>
          <a:ln>
            <a:noFill/>
          </a:ln>
        </p:spPr>
        <p:txBody>
          <a:bodyPr anchorCtr="0" anchor="t" bIns="45700" lIns="91425" spcFirstLastPara="1" rIns="91425" wrap="square" tIns="45700">
            <a:normAutofit lnSpcReduction="10000"/>
          </a:bodyPr>
          <a:lstStyle/>
          <a:p>
            <a:pPr indent="0" lvl="0" marL="0" marR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lang="ar-JO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العدالة</a:t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28600" lvl="0" marL="228600" marR="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ar-JO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تأمين الوصول العادل لتكنولوجيا LLM للجميع.</a:t>
            </a:r>
            <a:endParaRPr/>
          </a:p>
          <a:p>
            <a:pPr indent="-228600" lvl="0" marL="228600" marR="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ar-JO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معالجة قضايا عدم المساواة في الذكاء الاصطناعي.</a:t>
            </a:r>
            <a:endParaRPr/>
          </a:p>
          <a:p>
            <a:pPr indent="-228600" lvl="0" marL="228600" marR="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ar-JO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الأخذ بالاعتبار الآثار الاجتماعية للقرارات الآلية.</a:t>
            </a:r>
            <a:endParaRPr/>
          </a:p>
          <a:p>
            <a:pPr indent="-228600" lvl="0" marL="228600" marR="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ar-JO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التزام LLM بالمعايير العدالة والشمولية.</a:t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22"/>
          <p:cNvSpPr txBox="1"/>
          <p:nvPr/>
        </p:nvSpPr>
        <p:spPr>
          <a:xfrm>
            <a:off x="9096840" y="1330435"/>
            <a:ext cx="3263846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ar-JO" sz="360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ما هو دور المعلم؟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6" name="Google Shape;226;p22"/>
          <p:cNvSpPr/>
          <p:nvPr/>
        </p:nvSpPr>
        <p:spPr>
          <a:xfrm>
            <a:off x="9741153" y="217567"/>
            <a:ext cx="1975221" cy="11079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ar-JO" sz="66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و لكن!</a:t>
            </a:r>
            <a:endParaRPr sz="660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7" name="Google Shape;227;p22"/>
          <p:cNvSpPr txBox="1"/>
          <p:nvPr>
            <p:ph type="title"/>
          </p:nvPr>
        </p:nvSpPr>
        <p:spPr>
          <a:xfrm>
            <a:off x="257319" y="207167"/>
            <a:ext cx="6004586" cy="1325563"/>
          </a:xfrm>
          <a:prstGeom prst="rect">
            <a:avLst/>
          </a:prstGeom>
          <a:solidFill>
            <a:srgbClr val="F7CAAC"/>
          </a:solidFill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Calibri"/>
              <a:buNone/>
            </a:pPr>
            <a:r>
              <a:rPr lang="ar-JO" sz="8000"/>
              <a:t>المعالجة المسؤولة</a:t>
            </a:r>
            <a:endParaRPr sz="8000"/>
          </a:p>
        </p:txBody>
      </p:sp>
      <p:grpSp>
        <p:nvGrpSpPr>
          <p:cNvPr id="228" name="Google Shape;228;p22"/>
          <p:cNvGrpSpPr/>
          <p:nvPr/>
        </p:nvGrpSpPr>
        <p:grpSpPr>
          <a:xfrm>
            <a:off x="156532" y="1538256"/>
            <a:ext cx="6206160" cy="4845802"/>
            <a:chOff x="608540" y="925076"/>
            <a:chExt cx="6206160" cy="4845802"/>
          </a:xfrm>
        </p:grpSpPr>
        <p:pic>
          <p:nvPicPr>
            <p:cNvPr id="229" name="Google Shape;229;p22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190192" y="1612288"/>
              <a:ext cx="2751058" cy="249957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0" name="Google Shape;230;p22"/>
            <p:cNvSpPr/>
            <p:nvPr/>
          </p:nvSpPr>
          <p:spPr>
            <a:xfrm rot="-2152759">
              <a:off x="215790" y="2886312"/>
              <a:ext cx="6991659" cy="92333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ar-JO" sz="5400" cap="none">
                  <a:solidFill>
                    <a:srgbClr val="F7CAAC"/>
                  </a:solidFill>
                  <a:latin typeface="Calibri"/>
                  <a:ea typeface="Calibri"/>
                  <a:cs typeface="Calibri"/>
                  <a:sym typeface="Calibri"/>
                </a:rPr>
                <a:t>Responsible Processing</a:t>
              </a:r>
              <a:endParaRPr b="1" sz="5400" cap="none">
                <a:solidFill>
                  <a:srgbClr val="F7CAAC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31" name="Google Shape;231;p22"/>
          <p:cNvSpPr/>
          <p:nvPr/>
        </p:nvSpPr>
        <p:spPr>
          <a:xfrm>
            <a:off x="5620374" y="2225468"/>
            <a:ext cx="6096000" cy="323383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1" algn="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1F1F1F"/>
              </a:buClr>
              <a:buSzPts val="1000"/>
              <a:buFont typeface="Noto Sans Symbols"/>
              <a:buChar char="∙"/>
            </a:pPr>
            <a:r>
              <a:rPr b="1" lang="ar-JO" sz="2400">
                <a:solidFill>
                  <a:srgbClr val="1F1F1F"/>
                </a:solidFill>
                <a:latin typeface="Calibri"/>
                <a:ea typeface="Calibri"/>
                <a:cs typeface="Calibri"/>
                <a:sym typeface="Calibri"/>
              </a:rPr>
              <a:t>استخدام</a:t>
            </a:r>
            <a:r>
              <a:rPr b="1" lang="ar-JO" sz="2400">
                <a:solidFill>
                  <a:srgbClr val="1F1F1F"/>
                </a:solidFill>
                <a:latin typeface="Arial"/>
                <a:ea typeface="Arial"/>
                <a:cs typeface="Arial"/>
                <a:sym typeface="Arial"/>
              </a:rPr>
              <a:t> LLMs </a:t>
            </a:r>
            <a:r>
              <a:rPr b="1" lang="ar-JO" sz="2400">
                <a:solidFill>
                  <a:srgbClr val="1F1F1F"/>
                </a:solidFill>
                <a:latin typeface="Calibri"/>
                <a:ea typeface="Calibri"/>
                <a:cs typeface="Calibri"/>
                <a:sym typeface="Calibri"/>
              </a:rPr>
              <a:t>بطريقة أخلاقية وعادلة</a:t>
            </a:r>
            <a:endParaRPr b="1" sz="2400">
              <a:solidFill>
                <a:srgbClr val="1F1F1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1" algn="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1F1F1F"/>
              </a:buClr>
              <a:buSzPts val="1000"/>
              <a:buFont typeface="Noto Sans Symbols"/>
              <a:buChar char="∙"/>
            </a:pPr>
            <a:r>
              <a:rPr b="1" lang="ar-JO" sz="2400">
                <a:solidFill>
                  <a:srgbClr val="1F1F1F"/>
                </a:solidFill>
                <a:latin typeface="Arial"/>
                <a:ea typeface="Arial"/>
                <a:cs typeface="Arial"/>
                <a:sym typeface="Arial"/>
              </a:rPr>
              <a:t>احترام </a:t>
            </a:r>
            <a:r>
              <a:rPr b="1" lang="ar-JO" sz="2400">
                <a:solidFill>
                  <a:srgbClr val="1F1F1F"/>
                </a:solidFill>
                <a:latin typeface="Calibri"/>
                <a:ea typeface="Calibri"/>
                <a:cs typeface="Calibri"/>
                <a:sym typeface="Calibri"/>
              </a:rPr>
              <a:t>خصوصية الطلاب وكرامتهم.</a:t>
            </a:r>
            <a:endParaRPr b="1" sz="2400">
              <a:solidFill>
                <a:srgbClr val="1F1F1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1" algn="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1F1F1F"/>
              </a:buClr>
              <a:buSzPts val="1000"/>
              <a:buFont typeface="Noto Sans Symbols"/>
              <a:buChar char="∙"/>
            </a:pPr>
            <a:r>
              <a:rPr b="1" lang="ar-JO" sz="2400">
                <a:solidFill>
                  <a:srgbClr val="1F1F1F"/>
                </a:solidFill>
                <a:latin typeface="Calibri"/>
                <a:ea typeface="Calibri"/>
                <a:cs typeface="Calibri"/>
                <a:sym typeface="Calibri"/>
              </a:rPr>
              <a:t>عدم استخدام</a:t>
            </a:r>
            <a:r>
              <a:rPr b="1" lang="ar-JO" sz="2400">
                <a:solidFill>
                  <a:srgbClr val="1F1F1F"/>
                </a:solidFill>
                <a:latin typeface="Arial"/>
                <a:ea typeface="Arial"/>
                <a:cs typeface="Arial"/>
                <a:sym typeface="Arial"/>
              </a:rPr>
              <a:t> LLMs </a:t>
            </a:r>
            <a:r>
              <a:rPr b="1" lang="ar-JO" sz="2400">
                <a:solidFill>
                  <a:srgbClr val="1F1F1F"/>
                </a:solidFill>
                <a:latin typeface="Calibri"/>
                <a:ea typeface="Calibri"/>
                <a:cs typeface="Calibri"/>
                <a:sym typeface="Calibri"/>
              </a:rPr>
              <a:t>لتمييز الطلاب أو التحيز ضدهم</a:t>
            </a:r>
            <a:r>
              <a:rPr b="1" lang="ar-JO" sz="2400">
                <a:solidFill>
                  <a:srgbClr val="1F1F1F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b="1"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1" algn="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1F1F1F"/>
              </a:buClr>
              <a:buSzPts val="1000"/>
              <a:buFont typeface="Noto Sans Symbols"/>
              <a:buChar char="∙"/>
            </a:pPr>
            <a:r>
              <a:rPr b="1" lang="ar-JO" sz="2400">
                <a:solidFill>
                  <a:srgbClr val="1F1F1F"/>
                </a:solidFill>
                <a:latin typeface="Calibri"/>
                <a:ea typeface="Calibri"/>
                <a:cs typeface="Calibri"/>
                <a:sym typeface="Calibri"/>
              </a:rPr>
              <a:t>تجنب استخدام</a:t>
            </a:r>
            <a:r>
              <a:rPr b="1" lang="ar-JO" sz="2400">
                <a:solidFill>
                  <a:srgbClr val="1F1F1F"/>
                </a:solidFill>
                <a:latin typeface="Arial"/>
                <a:ea typeface="Arial"/>
                <a:cs typeface="Arial"/>
                <a:sym typeface="Arial"/>
              </a:rPr>
              <a:t> LLMs </a:t>
            </a:r>
            <a:r>
              <a:rPr b="1" lang="ar-JO" sz="2400">
                <a:solidFill>
                  <a:srgbClr val="1F1F1F"/>
                </a:solidFill>
                <a:latin typeface="Calibri"/>
                <a:ea typeface="Calibri"/>
                <a:cs typeface="Calibri"/>
                <a:sym typeface="Calibri"/>
              </a:rPr>
              <a:t>لنشر المعلومات المضللة أو الكراهية</a:t>
            </a:r>
            <a:endParaRPr b="1" sz="2400">
              <a:solidFill>
                <a:srgbClr val="1F1F1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1" algn="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1F1F1F"/>
              </a:buClr>
              <a:buSzPts val="1000"/>
              <a:buFont typeface="Noto Sans Symbols"/>
              <a:buChar char="∙"/>
            </a:pPr>
            <a:r>
              <a:rPr b="1" lang="ar-JO" sz="2400">
                <a:solidFill>
                  <a:srgbClr val="1F1F1F"/>
                </a:solidFill>
                <a:latin typeface="Calibri"/>
                <a:ea typeface="Calibri"/>
                <a:cs typeface="Calibri"/>
                <a:sym typeface="Calibri"/>
              </a:rPr>
              <a:t>حماية خصوصية الطلاب</a:t>
            </a:r>
            <a:r>
              <a:rPr b="1" lang="ar-JO" sz="2400">
                <a:solidFill>
                  <a:srgbClr val="1F1F1F"/>
                </a:solidFill>
                <a:latin typeface="Arial"/>
                <a:ea typeface="Arial"/>
                <a:cs typeface="Arial"/>
                <a:sym typeface="Arial"/>
              </a:rPr>
              <a:t>: </a:t>
            </a:r>
            <a:r>
              <a:rPr b="1" lang="ar-JO" sz="2400">
                <a:solidFill>
                  <a:srgbClr val="1F1F1F"/>
                </a:solidFill>
                <a:latin typeface="Calibri"/>
                <a:ea typeface="Calibri"/>
                <a:cs typeface="Calibri"/>
                <a:sym typeface="Calibri"/>
              </a:rPr>
              <a:t> يجب حماية بيانات الطلاب من الوصول غير المصرح به</a:t>
            </a:r>
            <a:r>
              <a:rPr b="1" lang="ar-JO" sz="2400">
                <a:solidFill>
                  <a:srgbClr val="1F1F1F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b="1"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1" algn="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1F1F1F"/>
              </a:buClr>
              <a:buSzPts val="1000"/>
              <a:buFont typeface="Noto Sans Symbols"/>
              <a:buChar char="∙"/>
            </a:pPr>
            <a:r>
              <a:rPr b="1" lang="ar-JO" sz="2400">
                <a:solidFill>
                  <a:srgbClr val="1F1F1F"/>
                </a:solidFill>
                <a:latin typeface="Calibri"/>
                <a:ea typeface="Calibri"/>
                <a:cs typeface="Calibri"/>
                <a:sym typeface="Calibri"/>
              </a:rPr>
              <a:t>الشفافية (التصريح لأولياء الأمور باستخدام LLM)</a:t>
            </a:r>
            <a:endParaRPr b="1"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6" name="Google Shape;236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8326012" cy="388674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ompt Engineering: Revolutionizing Problem-Solving in Engineering | by  Bijit Ghosh | Medium" id="237" name="Google Shape;237;p2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788337" y="4331074"/>
            <a:ext cx="4136327" cy="230600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emini - Prompt Engineering" id="238" name="Google Shape;238;p2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67336" y="4107664"/>
            <a:ext cx="4427855" cy="2529413"/>
          </a:xfrm>
          <a:prstGeom prst="rect">
            <a:avLst/>
          </a:prstGeom>
          <a:noFill/>
          <a:ln>
            <a:noFill/>
          </a:ln>
        </p:spPr>
      </p:pic>
      <p:sp>
        <p:nvSpPr>
          <p:cNvPr id="239" name="Google Shape;239;p23"/>
          <p:cNvSpPr/>
          <p:nvPr/>
        </p:nvSpPr>
        <p:spPr>
          <a:xfrm>
            <a:off x="8745441" y="805077"/>
            <a:ext cx="3179223" cy="19389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ar-JO" sz="40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التشجيع على الاستخدام الصحيح و الأمثل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24"/>
          <p:cNvSpPr txBox="1"/>
          <p:nvPr>
            <p:ph type="title"/>
          </p:nvPr>
        </p:nvSpPr>
        <p:spPr>
          <a:xfrm>
            <a:off x="0" y="182816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Algerian"/>
              <a:buNone/>
            </a:pPr>
            <a:r>
              <a:rPr b="1" lang="ar-JO" sz="5400">
                <a:solidFill>
                  <a:schemeClr val="lt1"/>
                </a:solidFill>
                <a:latin typeface="Algerian"/>
                <a:ea typeface="Algerian"/>
                <a:cs typeface="Algerian"/>
                <a:sym typeface="Algerian"/>
              </a:rPr>
              <a:t>توجيهات للأكاديميين</a:t>
            </a:r>
            <a:endParaRPr b="1" sz="5400">
              <a:solidFill>
                <a:schemeClr val="lt1"/>
              </a:solidFill>
              <a:latin typeface="Algerian"/>
              <a:ea typeface="Algerian"/>
              <a:cs typeface="Algerian"/>
              <a:sym typeface="Algerian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2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b="1" lang="ar-JO"/>
              <a:t>ضمّن النظرة الأخلاقية في البحث والتدريس</a:t>
            </a:r>
            <a:endParaRPr/>
          </a:p>
        </p:txBody>
      </p:sp>
      <p:sp>
        <p:nvSpPr>
          <p:cNvPr id="250" name="Google Shape;250;p25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1" marL="68580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ar-JO"/>
              <a:t>فكر في التأثيرات الأخلاقية لاستخدام LLMs في بحثك وتدريس:</a:t>
            </a:r>
            <a:endParaRPr sz="2000"/>
          </a:p>
          <a:p>
            <a:pPr indent="-228600" lvl="1" marL="685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ar-JO"/>
              <a:t>هل تحترم خصوصية الطلاب وكرامتهم؟</a:t>
            </a:r>
            <a:endParaRPr sz="2000"/>
          </a:p>
          <a:p>
            <a:pPr indent="-228600" lvl="1" marL="685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ar-JO"/>
              <a:t>هل تتجنب التحيز والتمييز؟</a:t>
            </a:r>
            <a:endParaRPr sz="2000"/>
          </a:p>
          <a:p>
            <a:pPr indent="-228600" lvl="1" marL="685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ar-JO"/>
              <a:t>هل تعزز التفكير النقدي والعدالة الاجتماعية؟</a:t>
            </a:r>
            <a:endParaRPr sz="2000"/>
          </a:p>
          <a:p>
            <a:pPr indent="-228600" lvl="1" marL="685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ar-JO"/>
              <a:t>هل بتشتتغل فيما يرضي الله؟</a:t>
            </a:r>
            <a:endParaRPr sz="2000"/>
          </a:p>
          <a:p>
            <a:pPr indent="-228600" lvl="1" marL="685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ar-JO"/>
              <a:t>تواصل مع زملائك وخبراء الأخلاقيات لمناقشة المخاوف الأخلاقية (اذا كنت غير متاكد من صحة معلومة تستعملها مثلا)</a:t>
            </a:r>
            <a:endParaRPr sz="2000"/>
          </a:p>
          <a:p>
            <a:pPr indent="-228600" lvl="1" marL="685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ar-JO"/>
              <a:t>شارك أفكارك حول استخدام LLMs مع زملائك في مجال تخصصك</a:t>
            </a:r>
            <a:br>
              <a:rPr lang="ar-JO"/>
            </a:br>
            <a:r>
              <a:rPr lang="ar-JO"/>
              <a:t>كن على دراية بإرشادات المؤسسة واللوائح المتعلقة باستخدام LLMsتأكد من أن استخدامك لـ LLMs يتوافق مع سياسات مؤسستك المتعلقة بالخصوصية والبيانات والأخلاقيات.</a:t>
            </a:r>
            <a:endParaRPr sz="2000"/>
          </a:p>
          <a:p>
            <a:pPr indent="-50800" lvl="0" marL="228600" rtl="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2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b="1" lang="ar-JO"/>
              <a:t>علّم الطلاب حول الأخلاقيات المتعلقة باستخدام LLM</a:t>
            </a:r>
            <a:endParaRPr/>
          </a:p>
        </p:txBody>
      </p:sp>
      <p:sp>
        <p:nvSpPr>
          <p:cNvPr id="256" name="Google Shape;256;p26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2500" lnSpcReduction="10000"/>
          </a:bodyPr>
          <a:lstStyle/>
          <a:p>
            <a:pPr indent="-228600" lvl="1" marL="68580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20000"/>
              <a:buChar char="•"/>
            </a:pPr>
            <a:r>
              <a:rPr lang="ar-JO"/>
              <a:t>ناقش مع الطلاب المخاطر والمزايا المحتملة لاستخدام LLMs:</a:t>
            </a:r>
            <a:endParaRPr sz="2000"/>
          </a:p>
          <a:p>
            <a:pPr indent="-228600" lvl="1" marL="685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20000"/>
              <a:buChar char="•"/>
            </a:pPr>
            <a:r>
              <a:rPr lang="ar-JO"/>
              <a:t>ساعد الطلاب على فهم كيفية عمل LLMs وكيفية استخدامها.</a:t>
            </a:r>
            <a:endParaRPr sz="2000"/>
          </a:p>
          <a:p>
            <a:pPr indent="-228600" lvl="1" marL="685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20000"/>
              <a:buChar char="•"/>
            </a:pPr>
            <a:r>
              <a:rPr lang="ar-JO"/>
              <a:t>ناقش المخاطر المحتملة، مثل التحيز والمعلومات المضللة وسوء الاستخدام.</a:t>
            </a:r>
            <a:endParaRPr sz="2000"/>
          </a:p>
          <a:p>
            <a:pPr indent="-228600" lvl="1" marL="685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20000"/>
              <a:buChar char="•"/>
            </a:pPr>
            <a:r>
              <a:rPr lang="ar-JO"/>
              <a:t>أبرز فوائد LLMs، مثل تحسين التعلم والوصول إلى المعلومات.</a:t>
            </a:r>
            <a:endParaRPr sz="2000"/>
          </a:p>
          <a:p>
            <a:pPr indent="-228600" lvl="1" marL="685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20000"/>
              <a:buChar char="•"/>
            </a:pPr>
            <a:r>
              <a:rPr lang="ar-JO"/>
              <a:t>علم الطلاب كيفية تقييم المعلومات التي يجدونها على الإنترنت</a:t>
            </a:r>
            <a:endParaRPr sz="2000"/>
          </a:p>
          <a:p>
            <a:pPr indent="-228600" lvl="1" marL="685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20000"/>
              <a:buChar char="•"/>
            </a:pPr>
            <a:r>
              <a:rPr lang="ar-JO"/>
              <a:t>ساعد الطلاب على تطوير مهارات التفكير النقدي اللازمة لتقييم مصادر المعلومات بدقة.</a:t>
            </a:r>
            <a:endParaRPr sz="2000"/>
          </a:p>
          <a:p>
            <a:pPr indent="-228600" lvl="1" marL="685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20000"/>
              <a:buChar char="•"/>
            </a:pPr>
            <a:r>
              <a:rPr lang="ar-JO"/>
              <a:t>علم الطلاب كيفية تمييز المعلومات الموثوقة من المعلومات المضللة.</a:t>
            </a:r>
            <a:endParaRPr sz="2000"/>
          </a:p>
          <a:p>
            <a:pPr indent="-228600" lvl="1" marL="685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20000"/>
              <a:buChar char="•"/>
            </a:pPr>
            <a:r>
              <a:rPr lang="ar-JO"/>
              <a:t>شجعهم على مراجعة مصادر متعددة قبل تكوين الآراء.</a:t>
            </a:r>
            <a:endParaRPr sz="2000"/>
          </a:p>
          <a:p>
            <a:pPr indent="-228600" lvl="1" marL="685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20000"/>
              <a:buChar char="•"/>
            </a:pPr>
            <a:r>
              <a:rPr lang="ar-JO"/>
              <a:t>دعم الطلاب في تطوير مهارات التفكير النقدي:</a:t>
            </a:r>
            <a:endParaRPr sz="2000"/>
          </a:p>
          <a:p>
            <a:pPr indent="-228600" lvl="1" marL="685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20000"/>
              <a:buChar char="•"/>
            </a:pPr>
            <a:r>
              <a:rPr lang="ar-JO"/>
              <a:t>ساعد الطلاب على تعلم كيفية تحليل المعلومات وتكوين آرائهم الخاصة.</a:t>
            </a:r>
            <a:endParaRPr sz="2000"/>
          </a:p>
          <a:p>
            <a:pPr indent="-228600" lvl="1" marL="685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20000"/>
              <a:buChar char="•"/>
            </a:pPr>
            <a:r>
              <a:rPr lang="ar-JO"/>
              <a:t>شجع الطلاب على طرح الأسئلة ومناقشة الأفكار المختلفة.</a:t>
            </a:r>
            <a:endParaRPr sz="2000"/>
          </a:p>
          <a:p>
            <a:pPr indent="-228600" lvl="1" marL="685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20000"/>
              <a:buChar char="•"/>
            </a:pPr>
            <a:r>
              <a:rPr lang="ar-JO"/>
              <a:t>وفر للطلاب فرصًا للمشاركة في التعلم النشط وحل المشكلات.</a:t>
            </a:r>
            <a:endParaRPr sz="2000"/>
          </a:p>
          <a:p>
            <a:pPr indent="-64135" lvl="0" marL="228600" rtl="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2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b="1" lang="ar-JO"/>
              <a:t>كن قدوة حسنة في استخدام LLMs </a:t>
            </a:r>
            <a:endParaRPr/>
          </a:p>
        </p:txBody>
      </p:sp>
      <p:sp>
        <p:nvSpPr>
          <p:cNvPr id="262" name="Google Shape;262;p27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1" marL="68580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ar-JO"/>
              <a:t>استخدم LLMs بطريقة مسؤولة وأخلاقية في تعاملاتك مع الطلاب:</a:t>
            </a:r>
            <a:endParaRPr sz="2000"/>
          </a:p>
          <a:p>
            <a:pPr indent="-228600" lvl="1" marL="685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ar-JO"/>
              <a:t>احترم خصوصية الطلاب وكرامتهم.</a:t>
            </a:r>
            <a:endParaRPr sz="2000"/>
          </a:p>
          <a:p>
            <a:pPr indent="-228600" lvl="1" marL="685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ar-JO"/>
              <a:t>تجنب التحيز في استخدام LLMs.</a:t>
            </a:r>
            <a:endParaRPr sz="2000"/>
          </a:p>
          <a:p>
            <a:pPr indent="-228600" lvl="1" marL="685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ar-JO"/>
              <a:t>كن شفافًا حول استخدامك لـ LLMs.</a:t>
            </a:r>
            <a:endParaRPr sz="2000"/>
          </a:p>
          <a:p>
            <a:pPr indent="-228600" lvl="1" marL="685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ar-JO"/>
              <a:t>كن على دراية بالمخاطر المحتملة لاستخدام LLMs، واتخذ خطوات للتخفيف منها</a:t>
            </a:r>
            <a:endParaRPr sz="2000"/>
          </a:p>
          <a:p>
            <a:pPr indent="-228600" lvl="1" marL="685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ar-JO"/>
              <a:t>وفر للطلاب الدعم اللازم لمنع سوء استخدام LLMs.</a:t>
            </a:r>
            <a:endParaRPr sz="2000"/>
          </a:p>
          <a:p>
            <a:pPr indent="-228600" lvl="1" marL="685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ar-JO"/>
              <a:t>كن منفتحًا على التعلم من زملائك وخبراء LLMs:</a:t>
            </a:r>
            <a:endParaRPr sz="2000"/>
          </a:p>
          <a:p>
            <a:pPr indent="-228600" lvl="1" marL="685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ar-JO"/>
              <a:t>شارك أفكارك وتجاربك مع زملائك في مجال تخصصك.</a:t>
            </a:r>
            <a:endParaRPr sz="2000"/>
          </a:p>
          <a:p>
            <a:pPr indent="-228600" lvl="1" marL="685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ar-JO"/>
              <a:t>ابحث عن فرص لتطوير مهاراتك في استخدام LLMs بشكل فعال.</a:t>
            </a:r>
            <a:endParaRPr sz="2000"/>
          </a:p>
          <a:p>
            <a:pPr indent="-50800" lvl="0" marL="228600" rtl="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2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b="1" lang="ar-JO"/>
              <a:t>تعاون مع الآخرين لمعالجة قضايا الأخلاقيات</a:t>
            </a:r>
            <a:endParaRPr/>
          </a:p>
        </p:txBody>
      </p:sp>
      <p:sp>
        <p:nvSpPr>
          <p:cNvPr id="268" name="Google Shape;268;p28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1" marL="68580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ar-JO"/>
              <a:t>شارك في المناقشات حول استخدام LLMs في التعليم</a:t>
            </a:r>
            <a:endParaRPr sz="2000"/>
          </a:p>
          <a:p>
            <a:pPr indent="-228600" lvl="1" marL="685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ar-JO"/>
              <a:t>احضر المؤتمرات وورش العمل حول أخلاقيات LLMs.</a:t>
            </a:r>
            <a:endParaRPr sz="2000"/>
          </a:p>
          <a:p>
            <a:pPr indent="-228600" lvl="1" marL="685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ar-JO"/>
              <a:t>انضم إلى مجموعات المناقشة عبر الإنترنت لمشاركة أفكارك مع الآخرين.</a:t>
            </a:r>
            <a:endParaRPr sz="2000"/>
          </a:p>
          <a:p>
            <a:pPr indent="-50800" lvl="0" marL="228600" rtl="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29"/>
          <p:cNvSpPr txBox="1"/>
          <p:nvPr>
            <p:ph type="title"/>
          </p:nvPr>
        </p:nvSpPr>
        <p:spPr>
          <a:xfrm>
            <a:off x="838200" y="26582"/>
            <a:ext cx="10515600" cy="1325563"/>
          </a:xfrm>
          <a:prstGeom prst="rect">
            <a:avLst/>
          </a:prstGeom>
          <a:noFill/>
          <a:ln cap="flat" cmpd="sng" w="762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Calibri"/>
              <a:buNone/>
            </a:pPr>
            <a:r>
              <a:rPr b="1" lang="ar-JO">
                <a:solidFill>
                  <a:srgbClr val="FF0000"/>
                </a:solidFill>
              </a:rPr>
              <a:t>Ethical Considerations of Large Language Models </a:t>
            </a:r>
            <a:br>
              <a:rPr b="1" lang="ar-JO">
                <a:solidFill>
                  <a:srgbClr val="FF0000"/>
                </a:solidFill>
              </a:rPr>
            </a:br>
            <a:r>
              <a:rPr lang="ar-JO">
                <a:solidFill>
                  <a:srgbClr val="FF0000"/>
                </a:solidFill>
              </a:rPr>
              <a:t>الاعتبارات الأخلاقية لنماذج اللغة الكبيرة</a:t>
            </a:r>
            <a:endParaRPr>
              <a:solidFill>
                <a:srgbClr val="FF0000"/>
              </a:solidFill>
            </a:endParaRPr>
          </a:p>
        </p:txBody>
      </p:sp>
      <p:pic>
        <p:nvPicPr>
          <p:cNvPr descr="https://tse3.mm.bing.net/th?id=OIP.1aqiZ9-J7_qx3ChJiu3_mgHaEo&amp;pid=Api&amp;P=0&amp;h=220" id="274" name="Google Shape;274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8895" y="4612028"/>
            <a:ext cx="3352800" cy="2095501"/>
          </a:xfrm>
          <a:prstGeom prst="rect">
            <a:avLst/>
          </a:prstGeom>
          <a:noFill/>
          <a:ln cap="flat" cmpd="sng" w="762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275" name="Google Shape;275;p29"/>
          <p:cNvSpPr/>
          <p:nvPr/>
        </p:nvSpPr>
        <p:spPr>
          <a:xfrm>
            <a:off x="138895" y="1523984"/>
            <a:ext cx="4304383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ar-JO" sz="2400">
                <a:solidFill>
                  <a:srgbClr val="FF0000"/>
                </a:solidFill>
                <a:latin typeface="Roboto"/>
                <a:ea typeface="Roboto"/>
                <a:cs typeface="Roboto"/>
                <a:sym typeface="Roboto"/>
              </a:rPr>
              <a:t>Generating Harmful Content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ar-JO" sz="2400">
                <a:solidFill>
                  <a:srgbClr val="FF0000"/>
                </a:solidFill>
                <a:latin typeface="Roboto"/>
                <a:ea typeface="Roboto"/>
                <a:cs typeface="Roboto"/>
                <a:sym typeface="Roboto"/>
              </a:rPr>
              <a:t>إنشاء محتوى ضار</a:t>
            </a:r>
            <a:endParaRPr b="1" i="0" sz="2400">
              <a:solidFill>
                <a:srgbClr val="FF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descr="https://www.unite.ai/wp-content/uploads/2023/04/Generating-Harmful-Content-300x195.jpg" id="276" name="Google Shape;276;p2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34195" y="2526820"/>
            <a:ext cx="2857500" cy="1857376"/>
          </a:xfrm>
          <a:prstGeom prst="rect">
            <a:avLst/>
          </a:prstGeom>
          <a:noFill/>
          <a:ln>
            <a:noFill/>
          </a:ln>
        </p:spPr>
      </p:pic>
      <p:sp>
        <p:nvSpPr>
          <p:cNvPr id="277" name="Google Shape;277;p29"/>
          <p:cNvSpPr/>
          <p:nvPr/>
        </p:nvSpPr>
        <p:spPr>
          <a:xfrm>
            <a:off x="5055977" y="1523984"/>
            <a:ext cx="2286203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ar-JO" sz="2400">
                <a:solidFill>
                  <a:srgbClr val="FF0000"/>
                </a:solidFill>
                <a:latin typeface="Roboto"/>
                <a:ea typeface="Roboto"/>
                <a:cs typeface="Roboto"/>
                <a:sym typeface="Roboto"/>
              </a:rPr>
              <a:t>Hallucinations</a:t>
            </a:r>
            <a:endParaRPr b="1" sz="2400">
              <a:solidFill>
                <a:srgbClr val="FF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ar-JO" sz="2400">
                <a:solidFill>
                  <a:srgbClr val="FF0000"/>
                </a:solidFill>
                <a:latin typeface="Roboto"/>
                <a:ea typeface="Roboto"/>
                <a:cs typeface="Roboto"/>
                <a:sym typeface="Roboto"/>
              </a:rPr>
              <a:t>الهلوسة</a:t>
            </a:r>
            <a:endParaRPr b="1" i="0" sz="2400">
              <a:solidFill>
                <a:srgbClr val="FF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descr="https://www.unite.ai/wp-content/uploads/2023/04/Hallucinations-300x212.jpg" id="278" name="Google Shape;278;p2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770329" y="2354981"/>
            <a:ext cx="2857500" cy="2019301"/>
          </a:xfrm>
          <a:prstGeom prst="rect">
            <a:avLst/>
          </a:prstGeom>
          <a:noFill/>
          <a:ln>
            <a:noFill/>
          </a:ln>
        </p:spPr>
      </p:pic>
      <p:sp>
        <p:nvSpPr>
          <p:cNvPr id="279" name="Google Shape;279;p29"/>
          <p:cNvSpPr/>
          <p:nvPr/>
        </p:nvSpPr>
        <p:spPr>
          <a:xfrm>
            <a:off x="8139037" y="1523983"/>
            <a:ext cx="3531736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ar-JO" sz="2400">
                <a:solidFill>
                  <a:srgbClr val="FF0000"/>
                </a:solidFill>
                <a:latin typeface="Roboto"/>
                <a:ea typeface="Roboto"/>
                <a:cs typeface="Roboto"/>
                <a:sym typeface="Roboto"/>
              </a:rPr>
              <a:t>Disinformation &amp; </a:t>
            </a:r>
            <a:endParaRPr b="1" sz="2400">
              <a:solidFill>
                <a:srgbClr val="FF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ar-JO" sz="2400">
                <a:solidFill>
                  <a:srgbClr val="FF0000"/>
                </a:solidFill>
                <a:latin typeface="Roboto"/>
                <a:ea typeface="Roboto"/>
                <a:cs typeface="Roboto"/>
                <a:sym typeface="Roboto"/>
              </a:rPr>
              <a:t>Influencing Operations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ar-JO" sz="2400">
                <a:solidFill>
                  <a:srgbClr val="FF0000"/>
                </a:solidFill>
                <a:latin typeface="Roboto"/>
                <a:ea typeface="Roboto"/>
                <a:cs typeface="Roboto"/>
                <a:sym typeface="Roboto"/>
              </a:rPr>
              <a:t>تضليل والتأثير على العمليات</a:t>
            </a:r>
            <a:endParaRPr b="1" i="0" sz="2400">
              <a:solidFill>
                <a:srgbClr val="FF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descr="https://www.unite.ai/wp-content/uploads/2023/04/Disinformation-300x161.png" id="280" name="Google Shape;280;p2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424686" y="2688745"/>
            <a:ext cx="2857500" cy="15335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4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30"/>
          <p:cNvSpPr txBox="1"/>
          <p:nvPr>
            <p:ph type="title"/>
          </p:nvPr>
        </p:nvSpPr>
        <p:spPr>
          <a:xfrm>
            <a:off x="838200" y="26582"/>
            <a:ext cx="10515600" cy="1325563"/>
          </a:xfrm>
          <a:prstGeom prst="rect">
            <a:avLst/>
          </a:prstGeom>
          <a:noFill/>
          <a:ln cap="flat" cmpd="sng" w="762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Calibri"/>
              <a:buNone/>
            </a:pPr>
            <a:r>
              <a:rPr b="1" lang="ar-JO">
                <a:solidFill>
                  <a:srgbClr val="FF0000"/>
                </a:solidFill>
              </a:rPr>
              <a:t>Ethical Considerations of Large Language Models </a:t>
            </a:r>
            <a:br>
              <a:rPr b="1" lang="ar-JO">
                <a:solidFill>
                  <a:srgbClr val="FF0000"/>
                </a:solidFill>
              </a:rPr>
            </a:br>
            <a:r>
              <a:rPr lang="ar-JO">
                <a:solidFill>
                  <a:srgbClr val="FF0000"/>
                </a:solidFill>
              </a:rPr>
              <a:t>الاعتبارات الأخلاقية لنماذج اللغة الكبيرة</a:t>
            </a:r>
            <a:endParaRPr>
              <a:solidFill>
                <a:srgbClr val="FF0000"/>
              </a:solidFill>
            </a:endParaRPr>
          </a:p>
        </p:txBody>
      </p:sp>
      <p:pic>
        <p:nvPicPr>
          <p:cNvPr descr="https://tse3.mm.bing.net/th?id=OIP.1aqiZ9-J7_qx3ChJiu3_mgHaEo&amp;pid=Api&amp;P=0&amp;h=220" id="286" name="Google Shape;286;p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8895" y="4612028"/>
            <a:ext cx="3352800" cy="2095501"/>
          </a:xfrm>
          <a:prstGeom prst="rect">
            <a:avLst/>
          </a:prstGeom>
          <a:noFill/>
          <a:ln cap="flat" cmpd="sng" w="762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287" name="Google Shape;287;p30"/>
          <p:cNvSpPr/>
          <p:nvPr/>
        </p:nvSpPr>
        <p:spPr>
          <a:xfrm>
            <a:off x="594532" y="1523984"/>
            <a:ext cx="3393108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ar-JO" sz="2400">
                <a:solidFill>
                  <a:srgbClr val="FF0000"/>
                </a:solidFill>
                <a:latin typeface="Roboto"/>
                <a:ea typeface="Roboto"/>
                <a:cs typeface="Roboto"/>
                <a:sym typeface="Roboto"/>
              </a:rPr>
              <a:t>Weapon Development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ar-JO" sz="2400">
                <a:solidFill>
                  <a:srgbClr val="FF0000"/>
                </a:solidFill>
                <a:latin typeface="Roboto"/>
                <a:ea typeface="Roboto"/>
                <a:cs typeface="Roboto"/>
                <a:sym typeface="Roboto"/>
              </a:rPr>
              <a:t>تطوير الأسلحة</a:t>
            </a:r>
            <a:endParaRPr b="1" i="0" sz="2400">
              <a:solidFill>
                <a:srgbClr val="FF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88" name="Google Shape;288;p30"/>
          <p:cNvSpPr/>
          <p:nvPr/>
        </p:nvSpPr>
        <p:spPr>
          <a:xfrm>
            <a:off x="5543289" y="1523984"/>
            <a:ext cx="1311578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ar-JO" sz="2400">
                <a:solidFill>
                  <a:srgbClr val="FF0000"/>
                </a:solidFill>
                <a:latin typeface="Roboto"/>
                <a:ea typeface="Roboto"/>
                <a:cs typeface="Roboto"/>
                <a:sym typeface="Roboto"/>
              </a:rPr>
              <a:t>Privacy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ar-JO" sz="2400">
                <a:solidFill>
                  <a:srgbClr val="FF0000"/>
                </a:solidFill>
                <a:latin typeface="Roboto"/>
                <a:ea typeface="Roboto"/>
                <a:cs typeface="Roboto"/>
                <a:sym typeface="Roboto"/>
              </a:rPr>
              <a:t>الخصوصية</a:t>
            </a:r>
            <a:endParaRPr b="1" i="0" sz="2400">
              <a:solidFill>
                <a:srgbClr val="FF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89" name="Google Shape;289;p30"/>
          <p:cNvSpPr/>
          <p:nvPr/>
        </p:nvSpPr>
        <p:spPr>
          <a:xfrm>
            <a:off x="7861717" y="1523983"/>
            <a:ext cx="4086375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ar-JO" sz="2400">
                <a:solidFill>
                  <a:srgbClr val="FF0000"/>
                </a:solidFill>
                <a:latin typeface="Roboto"/>
                <a:ea typeface="Roboto"/>
                <a:cs typeface="Roboto"/>
                <a:sym typeface="Roboto"/>
              </a:rPr>
              <a:t>Risky Emergent Behaviors</a:t>
            </a:r>
            <a:endParaRPr b="1" sz="2400">
              <a:solidFill>
                <a:srgbClr val="FF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ar-JO" sz="2400">
                <a:solidFill>
                  <a:srgbClr val="FF0000"/>
                </a:solidFill>
                <a:latin typeface="Roboto"/>
                <a:ea typeface="Roboto"/>
                <a:cs typeface="Roboto"/>
                <a:sym typeface="Roboto"/>
              </a:rPr>
              <a:t>السلوكيات الناشئة المحفوفة بالمخاطر</a:t>
            </a:r>
            <a:endParaRPr b="1" i="0" sz="2400">
              <a:solidFill>
                <a:srgbClr val="FF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descr="https://www.unite.ai/wp-content/uploads/2023/04/Weapon-Development-300x200.jpg" id="290" name="Google Shape;290;p3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62336" y="2354981"/>
            <a:ext cx="2857500" cy="1905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ttps://www.unite.ai/wp-content/uploads/2023/04/Privacy-300x189.jpg" id="291" name="Google Shape;291;p3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770328" y="2354981"/>
            <a:ext cx="2857500" cy="18002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ttps://www.unite.ai/wp-content/uploads/2023/04/Risky-Emergent-Behaviors-300x200.jpg" id="292" name="Google Shape;292;p3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678320" y="2383644"/>
            <a:ext cx="2857500" cy="1905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6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p31"/>
          <p:cNvSpPr txBox="1"/>
          <p:nvPr>
            <p:ph type="title"/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</a:pPr>
            <a:r>
              <a:rPr lang="ar-JO">
                <a:solidFill>
                  <a:schemeClr val="lt1"/>
                </a:solidFill>
              </a:rPr>
              <a:t>و أخيرا و لكن ليس آخرا:</a:t>
            </a:r>
            <a:br>
              <a:rPr lang="ar-JO">
                <a:solidFill>
                  <a:schemeClr val="lt1"/>
                </a:solidFill>
              </a:rPr>
            </a:br>
            <a:r>
              <a:rPr lang="ar-JO">
                <a:solidFill>
                  <a:schemeClr val="lt1"/>
                </a:solidFill>
              </a:rPr>
              <a:t>لا تتوقف عن الاستخدام ل LLMs</a:t>
            </a:r>
            <a:endParaRPr>
              <a:solidFill>
                <a:schemeClr val="lt1"/>
              </a:solidFill>
            </a:endParaRPr>
          </a:p>
        </p:txBody>
      </p:sp>
      <p:pic>
        <p:nvPicPr>
          <p:cNvPr id="298" name="Google Shape;298;p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61664" y="1183519"/>
            <a:ext cx="10068672" cy="566290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