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8" r:id="rId3"/>
    <p:sldId id="262" r:id="rId4"/>
    <p:sldId id="257" r:id="rId5"/>
    <p:sldId id="263" r:id="rId6"/>
    <p:sldId id="259" r:id="rId7"/>
    <p:sldId id="265" r:id="rId8"/>
    <p:sldId id="266" r:id="rId9"/>
    <p:sldId id="264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34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96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58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00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77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9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3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9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7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15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11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70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17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32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71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4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852860-02B9-46B7-BEC7-1FF09375813D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3EE7A3-E67A-4A89-9CF9-ABFC9CE35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4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Quarter of UK Business Are Not Using AI to Bolster Cybersecurity - IT  Security Guru">
            <a:extLst>
              <a:ext uri="{FF2B5EF4-FFF2-40B4-BE49-F238E27FC236}">
                <a16:creationId xmlns:a16="http://schemas.microsoft.com/office/drawing/2014/main" id="{B9B32343-6086-CD5F-60DD-CFC81D155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95" y="140980"/>
            <a:ext cx="5991485" cy="39627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28592C-269C-5132-5CA3-65B386C07EC1}"/>
              </a:ext>
            </a:extLst>
          </p:cNvPr>
          <p:cNvSpPr txBox="1"/>
          <p:nvPr/>
        </p:nvSpPr>
        <p:spPr>
          <a:xfrm>
            <a:off x="3352800" y="4319174"/>
            <a:ext cx="5862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AI in Information 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48838-9815-DD7F-F4B6-3908727B6C37}"/>
              </a:ext>
            </a:extLst>
          </p:cNvPr>
          <p:cNvSpPr txBox="1"/>
          <p:nvPr/>
        </p:nvSpPr>
        <p:spPr>
          <a:xfrm>
            <a:off x="5109882" y="4950079"/>
            <a:ext cx="45361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Friend or Foe?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3AA187-F82C-36B4-B59D-22829095159E}"/>
              </a:ext>
            </a:extLst>
          </p:cNvPr>
          <p:cNvSpPr txBox="1"/>
          <p:nvPr/>
        </p:nvSpPr>
        <p:spPr>
          <a:xfrm>
            <a:off x="6012037" y="5657965"/>
            <a:ext cx="4536142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Dr Omran Salem</a:t>
            </a:r>
          </a:p>
          <a:p>
            <a:pPr algn="ctr"/>
            <a:r>
              <a:rPr lang="en-US" sz="1600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Assistant Professor of Cyber Security – </a:t>
            </a:r>
            <a:r>
              <a:rPr lang="en-US" sz="1600" dirty="0" err="1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Alzaytoona</a:t>
            </a:r>
            <a:r>
              <a:rPr lang="en-US" sz="1600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 University – ISO27001 Lead Auditor</a:t>
            </a:r>
            <a:endParaRPr lang="en-US" sz="1600" b="0" i="0" dirty="0">
              <a:solidFill>
                <a:srgbClr val="1F1F1F"/>
              </a:solidFill>
              <a:effectLst/>
              <a:highlight>
                <a:srgbClr val="FFFFFF"/>
              </a:highlight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56504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B79910-201E-15BB-A3D8-E525CFCB5D7F}"/>
              </a:ext>
            </a:extLst>
          </p:cNvPr>
          <p:cNvSpPr txBox="1"/>
          <p:nvPr/>
        </p:nvSpPr>
        <p:spPr>
          <a:xfrm>
            <a:off x="3076281" y="2020315"/>
            <a:ext cx="686899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2400" dirty="0"/>
              <a:t>Why do we need Information Security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What is AI ?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The Friend: How AI Enhances Security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The Foe: Risks and Challenges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Case Studies: Examples of AI in Action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Finding the Balance: Strategies for Mitigation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Questions &amp; Discussion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A0AA77-AC56-8AB1-EB6A-7CCB248FC945}"/>
              </a:ext>
            </a:extLst>
          </p:cNvPr>
          <p:cNvSpPr txBox="1"/>
          <p:nvPr/>
        </p:nvSpPr>
        <p:spPr>
          <a:xfrm>
            <a:off x="1578713" y="615364"/>
            <a:ext cx="10228730" cy="52322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500">
                <a:schemeClr val="accent1">
                  <a:lumMod val="40000"/>
                  <a:lumOff val="60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/>
              <a:t>Agenda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1250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4BD898-D5E0-830D-E0ED-049DDB111E55}"/>
              </a:ext>
            </a:extLst>
          </p:cNvPr>
          <p:cNvSpPr txBox="1"/>
          <p:nvPr/>
        </p:nvSpPr>
        <p:spPr>
          <a:xfrm>
            <a:off x="1515035" y="1950608"/>
            <a:ext cx="97446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3600" dirty="0"/>
              <a:t>Protect against wide range of Cyber Threats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Protection of Sensitive Data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Legal and Regulatory Compliance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Business Continuity and Reputation Management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Emergence of New Technologies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3ADFF-6096-CB33-8878-E3676C31A1D2}"/>
              </a:ext>
            </a:extLst>
          </p:cNvPr>
          <p:cNvSpPr txBox="1"/>
          <p:nvPr/>
        </p:nvSpPr>
        <p:spPr>
          <a:xfrm>
            <a:off x="1578713" y="615364"/>
            <a:ext cx="10228730" cy="52322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500">
                <a:schemeClr val="accent1">
                  <a:lumMod val="40000"/>
                  <a:lumOff val="60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Why do we need Information Security</a:t>
            </a:r>
          </a:p>
        </p:txBody>
      </p:sp>
    </p:spTree>
    <p:extLst>
      <p:ext uri="{BB962C8B-B14F-4D97-AF65-F5344CB8AC3E}">
        <p14:creationId xmlns:p14="http://schemas.microsoft.com/office/powerpoint/2010/main" val="78827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4BD898-D5E0-830D-E0ED-049DDB111E55}"/>
              </a:ext>
            </a:extLst>
          </p:cNvPr>
          <p:cNvSpPr txBox="1"/>
          <p:nvPr/>
        </p:nvSpPr>
        <p:spPr>
          <a:xfrm>
            <a:off x="2192795" y="1403853"/>
            <a:ext cx="927962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3200" dirty="0"/>
              <a:t>Advanced threat detection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Real-time monitoring and response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Automation of routine tasks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Adaptive security measures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Predictive analytics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Behavioral analysis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Scalability and efficiency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Enhanced Endpoint Security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3ADFF-6096-CB33-8878-E3676C31A1D2}"/>
              </a:ext>
            </a:extLst>
          </p:cNvPr>
          <p:cNvSpPr txBox="1"/>
          <p:nvPr/>
        </p:nvSpPr>
        <p:spPr>
          <a:xfrm>
            <a:off x="1578713" y="615364"/>
            <a:ext cx="1022873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5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The Friend: How AI Enhances Security</a:t>
            </a:r>
          </a:p>
        </p:txBody>
      </p:sp>
    </p:spTree>
    <p:extLst>
      <p:ext uri="{BB962C8B-B14F-4D97-AF65-F5344CB8AC3E}">
        <p14:creationId xmlns:p14="http://schemas.microsoft.com/office/powerpoint/2010/main" val="2515060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4BD898-D5E0-830D-E0ED-049DDB111E55}"/>
              </a:ext>
            </a:extLst>
          </p:cNvPr>
          <p:cNvSpPr txBox="1"/>
          <p:nvPr/>
        </p:nvSpPr>
        <p:spPr>
          <a:xfrm>
            <a:off x="2192795" y="1403853"/>
            <a:ext cx="9279626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3200" dirty="0"/>
              <a:t> Vulnerabilities in AI Systems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Adversarial Attacks </a:t>
            </a:r>
            <a:r>
              <a:rPr lang="en-US" sz="2800" dirty="0"/>
              <a:t>(tiny changes to current malware)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Overreliance on AI </a:t>
            </a:r>
            <a:r>
              <a:rPr lang="en-US" sz="2800" dirty="0"/>
              <a:t>(full dependency on AI systems)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Bias and Ethical Concerns </a:t>
            </a:r>
            <a:r>
              <a:rPr lang="en-US" sz="2800" dirty="0"/>
              <a:t>(source of Big data)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Privacy Concerns </a:t>
            </a:r>
            <a:r>
              <a:rPr lang="en-US" sz="2800" dirty="0"/>
              <a:t>(data collection of sensitive PI)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Model Poisoning </a:t>
            </a:r>
            <a:r>
              <a:rPr lang="en-US" sz="2800" dirty="0"/>
              <a:t>(poisoning training data used to train AI models for IDS systems)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Generative of fake content, news and knowledge</a:t>
            </a:r>
            <a:endParaRPr lang="en-US" sz="2800" dirty="0"/>
          </a:p>
          <a:p>
            <a:pPr>
              <a:buFont typeface="+mj-lt"/>
              <a:buAutoNum type="arabicPeriod"/>
            </a:pPr>
            <a:r>
              <a:rPr lang="en-US" sz="3200" dirty="0"/>
              <a:t>Regulatory and Compliance Risks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A6C416-4A00-C39E-D0D9-47303EDA94D5}"/>
              </a:ext>
            </a:extLst>
          </p:cNvPr>
          <p:cNvSpPr txBox="1"/>
          <p:nvPr/>
        </p:nvSpPr>
        <p:spPr>
          <a:xfrm>
            <a:off x="1578713" y="615364"/>
            <a:ext cx="1022873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5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The Enemy: Risks and Challenges</a:t>
            </a:r>
          </a:p>
        </p:txBody>
      </p:sp>
    </p:spTree>
    <p:extLst>
      <p:ext uri="{BB962C8B-B14F-4D97-AF65-F5344CB8AC3E}">
        <p14:creationId xmlns:p14="http://schemas.microsoft.com/office/powerpoint/2010/main" val="2609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derson Cooper, 4K Original_(Deep)Fake Example">
            <a:hlinkClick r:id="" action="ppaction://media"/>
            <a:extLst>
              <a:ext uri="{FF2B5EF4-FFF2-40B4-BE49-F238E27FC236}">
                <a16:creationId xmlns:a16="http://schemas.microsoft.com/office/drawing/2014/main" id="{B0EE3A2F-6F1B-3D4E-C337-5E1BFAF438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2803" y="412099"/>
            <a:ext cx="5518401" cy="310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Deepfake example. Original_Deepfake close shot Bill Gates.">
            <a:hlinkClick r:id="" action="ppaction://media"/>
            <a:extLst>
              <a:ext uri="{FF2B5EF4-FFF2-40B4-BE49-F238E27FC236}">
                <a16:creationId xmlns:a16="http://schemas.microsoft.com/office/drawing/2014/main" id="{6DD1FEBF-65D9-7932-BEA4-B8700831D63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51980" y="3077525"/>
            <a:ext cx="5757217" cy="32384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C2D8A9-E67C-E72C-7D79-E9D5E29EF675}"/>
              </a:ext>
            </a:extLst>
          </p:cNvPr>
          <p:cNvSpPr txBox="1"/>
          <p:nvPr/>
        </p:nvSpPr>
        <p:spPr>
          <a:xfrm>
            <a:off x="7315200" y="1192306"/>
            <a:ext cx="2715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 Case ………. Deepfake</a:t>
            </a:r>
          </a:p>
        </p:txBody>
      </p:sp>
    </p:spTree>
    <p:extLst>
      <p:ext uri="{BB962C8B-B14F-4D97-AF65-F5344CB8AC3E}">
        <p14:creationId xmlns:p14="http://schemas.microsoft.com/office/powerpoint/2010/main" val="136412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8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Box 3">
            <a:extLst>
              <a:ext uri="{FF2B5EF4-FFF2-40B4-BE49-F238E27FC236}">
                <a16:creationId xmlns:a16="http://schemas.microsoft.com/office/drawing/2014/main" id="{73C2D8A9-E67C-E72C-7D79-E9D5E29EF675}"/>
              </a:ext>
            </a:extLst>
          </p:cNvPr>
          <p:cNvSpPr txBox="1"/>
          <p:nvPr/>
        </p:nvSpPr>
        <p:spPr>
          <a:xfrm>
            <a:off x="7616858" y="2116133"/>
            <a:ext cx="2715423" cy="369332"/>
          </a:xfrm>
          <a:prstGeom prst="rect">
            <a:avLst/>
          </a:prstGeom>
          <a:ln cmpd="dbl">
            <a:solidFill>
              <a:schemeClr val="accent1">
                <a:alpha val="90000"/>
              </a:schemeClr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en-US" dirty="0"/>
              <a:t>Real Case ………. Deepfake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619CA4-0F40-4C84-96E5-8ECE68C4A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439" y="443058"/>
            <a:ext cx="4768332" cy="6140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90881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Box 3">
            <a:extLst>
              <a:ext uri="{FF2B5EF4-FFF2-40B4-BE49-F238E27FC236}">
                <a16:creationId xmlns:a16="http://schemas.microsoft.com/office/drawing/2014/main" id="{73C2D8A9-E67C-E72C-7D79-E9D5E29EF675}"/>
              </a:ext>
            </a:extLst>
          </p:cNvPr>
          <p:cNvSpPr txBox="1"/>
          <p:nvPr/>
        </p:nvSpPr>
        <p:spPr>
          <a:xfrm>
            <a:off x="2958593" y="296760"/>
            <a:ext cx="6142835" cy="369332"/>
          </a:xfrm>
          <a:prstGeom prst="rect">
            <a:avLst/>
          </a:prstGeom>
          <a:ln cmpd="dbl">
            <a:solidFill>
              <a:schemeClr val="accent1">
                <a:alpha val="90000"/>
              </a:schemeClr>
            </a:solidFill>
            <a:bevel/>
          </a:ln>
        </p:spPr>
        <p:txBody>
          <a:bodyPr wrap="none" rtlCol="0">
            <a:spAutoFit/>
          </a:bodyPr>
          <a:lstStyle/>
          <a:p>
            <a:r>
              <a:rPr lang="en-US" dirty="0"/>
              <a:t>Resources of AI … is the Breached Data… emails and passwords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8B848-8EB8-B2D7-FEA4-773B2968B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83" y="835916"/>
            <a:ext cx="9716856" cy="5725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236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4BD898-D5E0-830D-E0ED-049DDB111E55}"/>
              </a:ext>
            </a:extLst>
          </p:cNvPr>
          <p:cNvSpPr txBox="1"/>
          <p:nvPr/>
        </p:nvSpPr>
        <p:spPr>
          <a:xfrm>
            <a:off x="2230502" y="1743218"/>
            <a:ext cx="9279626" cy="4294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Human Oversight and Expertise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Continuous Monitoring and Evaluation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Transparency and Accountability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Ethical Frameworks and Guidelines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Data Governance and Privacy Protection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Collaboration and Information Sharing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Risk Assessment and Mitigation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Training and Education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Regulatory Compliance</a:t>
            </a:r>
          </a:p>
          <a:p>
            <a:pPr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000" dirty="0"/>
              <a:t>Adaptive Security Strategies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A6C416-4A00-C39E-D0D9-47303EDA94D5}"/>
              </a:ext>
            </a:extLst>
          </p:cNvPr>
          <p:cNvSpPr txBox="1"/>
          <p:nvPr/>
        </p:nvSpPr>
        <p:spPr>
          <a:xfrm>
            <a:off x="1578713" y="615364"/>
            <a:ext cx="1022873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5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/>
              <a:t>Finding the Balance: Strategies for Mitigation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673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2C7161-1911-1DD5-8FDB-4C517245D801}"/>
              </a:ext>
            </a:extLst>
          </p:cNvPr>
          <p:cNvSpPr txBox="1"/>
          <p:nvPr/>
        </p:nvSpPr>
        <p:spPr>
          <a:xfrm>
            <a:off x="3047215" y="3246690"/>
            <a:ext cx="6094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2875579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1316</TotalTime>
  <Words>268</Words>
  <Application>Microsoft Office PowerPoint</Application>
  <PresentationFormat>Widescreen</PresentationFormat>
  <Paragraphs>51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Corbel</vt:lpstr>
      <vt:lpstr>Google Sans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Omran Salem</dc:creator>
  <cp:lastModifiedBy>Dr Omran Salem</cp:lastModifiedBy>
  <cp:revision>5</cp:revision>
  <dcterms:created xsi:type="dcterms:W3CDTF">2024-04-18T15:17:58Z</dcterms:created>
  <dcterms:modified xsi:type="dcterms:W3CDTF">2024-04-20T05:05:17Z</dcterms:modified>
</cp:coreProperties>
</file>