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8" r:id="rId1"/>
    <p:sldMasterId id="2147483678" r:id="rId2"/>
    <p:sldMasterId id="2147483740" r:id="rId3"/>
  </p:sldMasterIdLst>
  <p:notesMasterIdLst>
    <p:notesMasterId r:id="rId15"/>
  </p:notesMasterIdLst>
  <p:sldIdLst>
    <p:sldId id="256" r:id="rId4"/>
    <p:sldId id="296" r:id="rId5"/>
    <p:sldId id="277" r:id="rId6"/>
    <p:sldId id="308" r:id="rId7"/>
    <p:sldId id="309" r:id="rId8"/>
    <p:sldId id="301" r:id="rId9"/>
    <p:sldId id="304" r:id="rId10"/>
    <p:sldId id="306" r:id="rId11"/>
    <p:sldId id="307" r:id="rId12"/>
    <p:sldId id="305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cover" id="{9208C113-E765-B645-94B8-75566B423157}">
          <p14:sldIdLst>
            <p14:sldId id="256"/>
            <p14:sldId id="296"/>
            <p14:sldId id="277"/>
            <p14:sldId id="308"/>
            <p14:sldId id="309"/>
            <p14:sldId id="301"/>
            <p14:sldId id="304"/>
            <p14:sldId id="306"/>
            <p14:sldId id="307"/>
            <p14:sldId id="305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6"/>
    <p:restoredTop sz="95794"/>
  </p:normalViewPr>
  <p:slideViewPr>
    <p:cSldViewPr snapToGrid="0" snapToObjects="1" showGuides="1">
      <p:cViewPr varScale="1">
        <p:scale>
          <a:sx n="81" d="100"/>
          <a:sy n="81" d="100"/>
        </p:scale>
        <p:origin x="10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35-864F-9B49-FE3259338CC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35-864F-9B49-FE3259338CC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35-864F-9B49-FE3259338CC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A35-864F-9B49-FE3259338C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35-864F-9B49-FE3259338C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35-864F-9B49-FE3259338C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35-864F-9B49-FE3259338CC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3436175"/>
        <c:axId val="65477919"/>
      </c:barChart>
      <c:catAx>
        <c:axId val="5343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77919"/>
        <c:crosses val="autoZero"/>
        <c:auto val="1"/>
        <c:lblAlgn val="ctr"/>
        <c:lblOffset val="100"/>
        <c:noMultiLvlLbl val="0"/>
      </c:catAx>
      <c:valAx>
        <c:axId val="6547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36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C2-4B44-AF54-678F5D391A6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3C2-4B44-AF54-678F5D391A6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C2-4B44-AF54-678F5D391A6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3C2-4B44-AF54-678F5D391A6B}"/>
              </c:ext>
            </c:extLst>
          </c:dPt>
          <c:dLbls>
            <c:dLbl>
              <c:idx val="2"/>
              <c:layout>
                <c:manualLayout>
                  <c:x val="5.9507842032450247E-3"/>
                  <c:y val="3.12416207267243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C2-4B44-AF54-678F5D391A6B}"/>
                </c:ext>
              </c:extLst>
            </c:dLbl>
            <c:dLbl>
              <c:idx val="3"/>
              <c:layout>
                <c:manualLayout>
                  <c:x val="1.582568887941344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66736873425177"/>
                      <c:h val="0.143756086229684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3C2-4B44-AF54-678F5D391A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2-4B44-AF54-678F5D391A6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8-4D47-AD46-F0E9CDD757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78-4D47-AD46-F0E9CDD757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78-4D47-AD46-F0E9CDD75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466287"/>
        <c:axId val="89213023"/>
      </c:areaChart>
      <c:catAx>
        <c:axId val="8946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13023"/>
        <c:crosses val="autoZero"/>
        <c:auto val="1"/>
        <c:lblAlgn val="ctr"/>
        <c:lblOffset val="100"/>
        <c:noMultiLvlLbl val="0"/>
      </c:catAx>
      <c:valAx>
        <c:axId val="8921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662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B7F2A-5E0E-7848-8FC7-FE452E3C012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AF2E9-ACA2-E544-A232-B822F9236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6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info@psut.edu.jo" TargetMode="External"/><Relationship Id="rId4" Type="http://schemas.openxmlformats.org/officeDocument/2006/relationships/hyperlink" Target="https://www.psut.edu.jo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Relationship Id="rId4" Type="http://schemas.openxmlformats.org/officeDocument/2006/relationships/chart" Target="../charts/chart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036221-8EA4-E04B-9A7F-7D275F7F93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0863" y="836164"/>
            <a:ext cx="2533090" cy="9719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766651B-43B9-ED43-A88B-5C22464F8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425680"/>
            <a:ext cx="6716211" cy="1620837"/>
          </a:xfrm>
        </p:spPr>
        <p:txBody>
          <a:bodyPr lIns="0" tIns="0" rIns="0" bIns="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4641764-DAB4-A44C-9B8F-12D8A0927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4314205"/>
            <a:ext cx="6716211" cy="105103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799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2C1DB3-6E31-E148-A0A2-D47CC0605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08163"/>
            <a:ext cx="10493189" cy="1620837"/>
          </a:xfrm>
        </p:spPr>
        <p:txBody>
          <a:bodyPr lIns="0" tIns="0" rIns="0" bIns="0" anchor="t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6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5527BC-1236-7643-898B-DB8826E05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08163"/>
            <a:ext cx="10493189" cy="1620837"/>
          </a:xfrm>
        </p:spPr>
        <p:txBody>
          <a:bodyPr lIns="0" tIns="0" rIns="0" bIns="0" anchor="t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9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2C1DB3-6E31-E148-A0A2-D47CC0605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08163"/>
            <a:ext cx="10493189" cy="1620837"/>
          </a:xfrm>
        </p:spPr>
        <p:txBody>
          <a:bodyPr lIns="0" tIns="0" rIns="0" bIns="0" anchor="t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98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CD79A9-AD56-F74D-9AFB-EE6082525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08163"/>
            <a:ext cx="10493189" cy="1620837"/>
          </a:xfrm>
        </p:spPr>
        <p:txBody>
          <a:bodyPr lIns="0" tIns="0" rIns="0" bIns="0" anchor="t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15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CD79A9-AD56-F74D-9AFB-EE6082525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08163"/>
            <a:ext cx="10493189" cy="1620837"/>
          </a:xfrm>
        </p:spPr>
        <p:txBody>
          <a:bodyPr lIns="0" tIns="0" rIns="0" bIns="0" anchor="t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5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CD79A9-AD56-F74D-9AFB-EE6082525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08163"/>
            <a:ext cx="10493189" cy="1620837"/>
          </a:xfrm>
        </p:spPr>
        <p:txBody>
          <a:bodyPr lIns="0" tIns="0" rIns="0" bIns="0" anchor="t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17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CD79A9-AD56-F74D-9AFB-EE6082525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08163"/>
            <a:ext cx="10493189" cy="1620837"/>
          </a:xfrm>
        </p:spPr>
        <p:txBody>
          <a:bodyPr lIns="0" tIns="0" rIns="0" bIns="0" anchor="t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50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CD79A9-AD56-F74D-9AFB-EE6082525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08163"/>
            <a:ext cx="10493189" cy="1620837"/>
          </a:xfrm>
        </p:spPr>
        <p:txBody>
          <a:bodyPr lIns="0" tIns="0" rIns="0" bIns="0" anchor="t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3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CD79A9-AD56-F74D-9AFB-EE6082525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08163"/>
            <a:ext cx="10493189" cy="1620837"/>
          </a:xfrm>
        </p:spPr>
        <p:txBody>
          <a:bodyPr lIns="0" tIns="0" rIns="0" bIns="0" anchor="t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48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CD79A9-AD56-F74D-9AFB-EE6082525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08163"/>
            <a:ext cx="10493189" cy="1620837"/>
          </a:xfrm>
        </p:spPr>
        <p:txBody>
          <a:bodyPr lIns="0" tIns="0" rIns="0" bIns="0" anchor="t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5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412A8B-4526-E34F-894D-3E645ECE27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39874" y="0"/>
            <a:ext cx="4252126" cy="6858000"/>
          </a:xfrm>
          <a:custGeom>
            <a:avLst/>
            <a:gdLst>
              <a:gd name="connsiteX0" fmla="*/ 1228020 w 2285069"/>
              <a:gd name="connsiteY0" fmla="*/ 0 h 3685451"/>
              <a:gd name="connsiteX1" fmla="*/ 2285069 w 2285069"/>
              <a:gd name="connsiteY1" fmla="*/ 1057515 h 3685451"/>
              <a:gd name="connsiteX2" fmla="*/ 2285069 w 2285069"/>
              <a:gd name="connsiteY2" fmla="*/ 2627935 h 3685451"/>
              <a:gd name="connsiteX3" fmla="*/ 1228020 w 2285069"/>
              <a:gd name="connsiteY3" fmla="*/ 3685451 h 3685451"/>
              <a:gd name="connsiteX4" fmla="*/ 0 w 2285069"/>
              <a:gd name="connsiteY4" fmla="*/ 2456967 h 3685451"/>
              <a:gd name="connsiteX5" fmla="*/ 0 w 2285069"/>
              <a:gd name="connsiteY5" fmla="*/ 1228483 h 368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5069" h="3685451">
                <a:moveTo>
                  <a:pt x="1228020" y="0"/>
                </a:moveTo>
                <a:lnTo>
                  <a:pt x="2285069" y="1057515"/>
                </a:lnTo>
                <a:lnTo>
                  <a:pt x="2285069" y="2627935"/>
                </a:lnTo>
                <a:lnTo>
                  <a:pt x="1228020" y="3685451"/>
                </a:lnTo>
                <a:lnTo>
                  <a:pt x="0" y="2456967"/>
                </a:lnTo>
                <a:lnTo>
                  <a:pt x="0" y="1228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BAD72A7-B4DF-244A-9DB3-82121FD3A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3696688"/>
            <a:ext cx="6716211" cy="10510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266C68D-438F-C44C-B0EE-34DBB96DF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28041"/>
            <a:ext cx="6716211" cy="16208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Section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28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B672B-CD68-7F4C-A954-5CEBDC7C95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0863" y="771516"/>
            <a:ext cx="2533090" cy="971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473DE5-1A12-D54F-8CB8-1DD8F1E778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715" y="2457000"/>
            <a:ext cx="7431379" cy="796839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B6D8183-48EB-2844-8C20-B82E11DAE344}"/>
              </a:ext>
            </a:extLst>
          </p:cNvPr>
          <p:cNvSpPr txBox="1">
            <a:spLocks/>
          </p:cNvSpPr>
          <p:nvPr userDrawn="1"/>
        </p:nvSpPr>
        <p:spPr>
          <a:xfrm>
            <a:off x="545725" y="3967324"/>
            <a:ext cx="4881298" cy="2274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i="0" kern="1200" dirty="0">
                <a:solidFill>
                  <a:srgbClr val="00A9E0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www.psut.edu.jo</a:t>
            </a:r>
            <a:endParaRPr lang="en-GB" sz="2000" b="1" i="0" kern="12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r>
              <a:rPr lang="en-GB" sz="2000" b="1" i="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Call:</a:t>
            </a:r>
            <a:r>
              <a:rPr lang="en-GB" sz="2000" b="0" i="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 (+962) 6-5359 949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b="1" i="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Fax:</a:t>
            </a:r>
            <a:r>
              <a:rPr lang="en-GB" sz="2000" b="0" i="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 (+962) 6-5347 295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b="1" i="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Email:</a:t>
            </a:r>
            <a:r>
              <a:rPr lang="en-GB" sz="2000" b="0" i="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 </a:t>
            </a:r>
            <a:r>
              <a:rPr lang="en-GB" sz="2000" b="1" i="0" kern="1200" dirty="0">
                <a:solidFill>
                  <a:srgbClr val="00A9E0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info@psut.edu.jo</a:t>
            </a:r>
            <a:endParaRPr lang="en-GB" sz="2000" b="1" i="0" kern="1200" dirty="0">
              <a:solidFill>
                <a:srgbClr val="00A9E0"/>
              </a:solidFill>
              <a:effectLst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b="1" i="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Princess </a:t>
            </a:r>
            <a:r>
              <a:rPr lang="en-GB" sz="2000" b="1" i="0" kern="12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Sumaya</a:t>
            </a:r>
            <a:r>
              <a:rPr lang="en-GB" sz="2000" b="1" i="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University for Technology</a:t>
            </a:r>
            <a:br>
              <a:rPr lang="en-GB" sz="2000" b="1" i="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en-GB" sz="2000" b="0" i="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Amman 11941 Jordan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b="0" i="0" kern="12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P.o.Box</a:t>
            </a:r>
            <a:r>
              <a:rPr lang="en-GB" sz="2000" b="0" i="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1438 Al-</a:t>
            </a:r>
            <a:r>
              <a:rPr lang="en-GB" sz="2000" b="0" i="0" kern="12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Jubaiha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28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3E0DBCB-F1AA-1141-891B-AFFE96099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687948"/>
            <a:ext cx="11090275" cy="425020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E88B86-E5CD-BD46-A974-D2E2500FB22A}"/>
              </a:ext>
            </a:extLst>
          </p:cNvPr>
          <p:cNvSpPr txBox="1">
            <a:spLocks/>
          </p:cNvSpPr>
          <p:nvPr userDrawn="1"/>
        </p:nvSpPr>
        <p:spPr>
          <a:xfrm>
            <a:off x="550861" y="1119962"/>
            <a:ext cx="11090275" cy="4250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8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Click to edit Master subtitle style</a:t>
            </a:r>
            <a:endParaRPr lang="en-US" sz="2800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22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820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able style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C3AF7-E07D-134B-B7EB-E0DF3F04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3200" y="6302594"/>
            <a:ext cx="4622800" cy="2929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B827C-F6E3-9241-9EF7-81C572CE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CAD9CDE-1236-EA4A-91F9-884D6933C38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84544777"/>
              </p:ext>
            </p:extLst>
          </p:nvPr>
        </p:nvGraphicFramePr>
        <p:xfrm>
          <a:off x="541191" y="1808163"/>
          <a:ext cx="9264942" cy="2780519"/>
        </p:xfrm>
        <a:graphic>
          <a:graphicData uri="http://schemas.openxmlformats.org/drawingml/2006/table">
            <a:tbl>
              <a:tblPr firstRow="1" bandRow="1">
                <a:noFill/>
                <a:tableStyleId>{3C2FFA5D-87B4-456A-9821-1D502468CF0F}</a:tableStyleId>
              </a:tblPr>
              <a:tblGrid>
                <a:gridCol w="1544157">
                  <a:extLst>
                    <a:ext uri="{9D8B030D-6E8A-4147-A177-3AD203B41FA5}">
                      <a16:colId xmlns:a16="http://schemas.microsoft.com/office/drawing/2014/main" val="4008760672"/>
                    </a:ext>
                  </a:extLst>
                </a:gridCol>
                <a:gridCol w="1544157">
                  <a:extLst>
                    <a:ext uri="{9D8B030D-6E8A-4147-A177-3AD203B41FA5}">
                      <a16:colId xmlns:a16="http://schemas.microsoft.com/office/drawing/2014/main" val="1152018205"/>
                    </a:ext>
                  </a:extLst>
                </a:gridCol>
                <a:gridCol w="1544157">
                  <a:extLst>
                    <a:ext uri="{9D8B030D-6E8A-4147-A177-3AD203B41FA5}">
                      <a16:colId xmlns:a16="http://schemas.microsoft.com/office/drawing/2014/main" val="3859640489"/>
                    </a:ext>
                  </a:extLst>
                </a:gridCol>
                <a:gridCol w="1544157">
                  <a:extLst>
                    <a:ext uri="{9D8B030D-6E8A-4147-A177-3AD203B41FA5}">
                      <a16:colId xmlns:a16="http://schemas.microsoft.com/office/drawing/2014/main" val="2311016783"/>
                    </a:ext>
                  </a:extLst>
                </a:gridCol>
                <a:gridCol w="1544157">
                  <a:extLst>
                    <a:ext uri="{9D8B030D-6E8A-4147-A177-3AD203B41FA5}">
                      <a16:colId xmlns:a16="http://schemas.microsoft.com/office/drawing/2014/main" val="357374437"/>
                    </a:ext>
                  </a:extLst>
                </a:gridCol>
                <a:gridCol w="1544157">
                  <a:extLst>
                    <a:ext uri="{9D8B030D-6E8A-4147-A177-3AD203B41FA5}">
                      <a16:colId xmlns:a16="http://schemas.microsoft.com/office/drawing/2014/main" val="3014544616"/>
                    </a:ext>
                  </a:extLst>
                </a:gridCol>
              </a:tblGrid>
              <a:tr h="397217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05306"/>
                  </a:ext>
                </a:extLst>
              </a:tr>
              <a:tr h="397217">
                <a:tc>
                  <a:txBody>
                    <a:bodyPr/>
                    <a:lstStyle/>
                    <a:p>
                      <a:r>
                        <a:rPr lang="en-US" sz="1400" b="1" dirty="0"/>
                        <a:t>Sub-header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051775"/>
                  </a:ext>
                </a:extLst>
              </a:tr>
              <a:tr h="397217">
                <a:tc>
                  <a:txBody>
                    <a:bodyPr/>
                    <a:lstStyle/>
                    <a:p>
                      <a:r>
                        <a:rPr lang="en-US" sz="1400" b="1" dirty="0"/>
                        <a:t>Sub-header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22445"/>
                  </a:ext>
                </a:extLst>
              </a:tr>
              <a:tr h="397217">
                <a:tc>
                  <a:txBody>
                    <a:bodyPr/>
                    <a:lstStyle/>
                    <a:p>
                      <a:r>
                        <a:rPr lang="en-US" sz="1400" b="1" dirty="0"/>
                        <a:t>Sub-header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615659"/>
                  </a:ext>
                </a:extLst>
              </a:tr>
              <a:tr h="397217">
                <a:tc>
                  <a:txBody>
                    <a:bodyPr/>
                    <a:lstStyle/>
                    <a:p>
                      <a:r>
                        <a:rPr lang="en-US" sz="1400" b="1" dirty="0"/>
                        <a:t>Sub-header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266768"/>
                  </a:ext>
                </a:extLst>
              </a:tr>
              <a:tr h="397217">
                <a:tc>
                  <a:txBody>
                    <a:bodyPr/>
                    <a:lstStyle/>
                    <a:p>
                      <a:r>
                        <a:rPr lang="en-US" sz="1400" b="1" dirty="0"/>
                        <a:t>Sub-header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61370"/>
                  </a:ext>
                </a:extLst>
              </a:tr>
              <a:tr h="397217">
                <a:tc>
                  <a:txBody>
                    <a:bodyPr/>
                    <a:lstStyle/>
                    <a:p>
                      <a:r>
                        <a:rPr lang="en-US" sz="1400" b="1" dirty="0"/>
                        <a:t>Sub-header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334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687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01DEF-D25B-A643-B6CA-4CAFAB3C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687948"/>
            <a:ext cx="10148808" cy="425020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23780-02A1-AC4E-A31B-A9371D2D7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1" y="1828041"/>
            <a:ext cx="10148808" cy="411084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D8262-FC07-974B-A5C8-0EC268E3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2C8102-0505-6944-B986-D58B95AD74B8}"/>
              </a:ext>
            </a:extLst>
          </p:cNvPr>
          <p:cNvSpPr txBox="1">
            <a:spLocks/>
          </p:cNvSpPr>
          <p:nvPr userDrawn="1"/>
        </p:nvSpPr>
        <p:spPr>
          <a:xfrm>
            <a:off x="550862" y="1119962"/>
            <a:ext cx="10148808" cy="4250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8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Click to edit Master subtitle style</a:t>
            </a:r>
            <a:endParaRPr lang="en-US" sz="2800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4D9C867-F189-E141-A834-88966ADC4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3200" y="6302594"/>
            <a:ext cx="4622800" cy="2929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60106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BAD57-ED8C-414D-A567-744863C99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825625"/>
            <a:ext cx="5033158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err="1"/>
              <a:t>levelv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E879B-D14D-1A45-8C15-4488275A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3200" y="6302594"/>
            <a:ext cx="4622800" cy="2929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9991C-DE0A-BE4A-AC5A-5B61C7B6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58A64F-40CD-E94A-982F-3B4F31638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687948"/>
            <a:ext cx="10220057" cy="425020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D4A942-06C8-A140-91D9-ACF73C5352A5}"/>
              </a:ext>
            </a:extLst>
          </p:cNvPr>
          <p:cNvSpPr txBox="1">
            <a:spLocks/>
          </p:cNvSpPr>
          <p:nvPr userDrawn="1"/>
        </p:nvSpPr>
        <p:spPr>
          <a:xfrm>
            <a:off x="550861" y="1119962"/>
            <a:ext cx="10220057" cy="4250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8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Click to edit Master subtitle style</a:t>
            </a:r>
            <a:endParaRPr lang="en-US" sz="2800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0618E8-C994-2143-B96B-FD1D245A07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37761" y="1825625"/>
            <a:ext cx="5033158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err="1"/>
              <a:t>levelv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43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0EC16-5287-2E45-BF23-FABFF7C49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828041"/>
            <a:ext cx="5006789" cy="696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86375-E322-EF47-A40F-EF5E00AB5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24952"/>
            <a:ext cx="5006789" cy="36845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635A71-85BA-5F49-A772-D3E4ED44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3200" y="6302594"/>
            <a:ext cx="4622800" cy="2929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325D6-FAEA-4741-A5A4-A0FF9562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188F9E-B018-9F44-8E24-9B434A7B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687948"/>
            <a:ext cx="11090275" cy="425020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353532-C347-4342-BD6B-414D46E77177}"/>
              </a:ext>
            </a:extLst>
          </p:cNvPr>
          <p:cNvSpPr txBox="1">
            <a:spLocks/>
          </p:cNvSpPr>
          <p:nvPr userDrawn="1"/>
        </p:nvSpPr>
        <p:spPr>
          <a:xfrm>
            <a:off x="550861" y="1119962"/>
            <a:ext cx="11090275" cy="4250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8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Click to edit Master subtitle style</a:t>
            </a:r>
            <a:endParaRPr lang="en-US" sz="2800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51ECA2-B4EB-5D43-BBE3-38D543CB08E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28504" y="1828041"/>
            <a:ext cx="5006789" cy="696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91CAA9C-1431-A543-ACE9-264DF516B7D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728504" y="2524952"/>
            <a:ext cx="5006789" cy="36845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90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43152E-7AB4-E240-BB53-48CF810CF2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22AC5-F6A0-B34A-9DF0-CCD33B6B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3200" y="6302594"/>
            <a:ext cx="4622800" cy="2929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23091-8ED4-4142-A13D-3A00969A64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5463416"/>
            <a:ext cx="5006975" cy="7461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962BB04-6BCE-D343-92BE-BD5FA4CD8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20022" y="5463416"/>
            <a:ext cx="5006975" cy="7461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90CD0BB-5823-EA44-9D44-675A3F189B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863" y="1828041"/>
            <a:ext cx="5006975" cy="34829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D2CA6A54-ECB3-134E-A1B5-18C638AA3A7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20379" y="1828041"/>
            <a:ext cx="5006975" cy="34829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FF90FE4-B0C2-4445-876B-0AD58881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687948"/>
            <a:ext cx="10176136" cy="425020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E1B1CAB-3BA1-FE44-A937-C2C838820CF1}"/>
              </a:ext>
            </a:extLst>
          </p:cNvPr>
          <p:cNvSpPr txBox="1">
            <a:spLocks/>
          </p:cNvSpPr>
          <p:nvPr userDrawn="1"/>
        </p:nvSpPr>
        <p:spPr>
          <a:xfrm>
            <a:off x="550862" y="1119962"/>
            <a:ext cx="10176136" cy="4250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8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Click to edit Master subtitle style</a:t>
            </a:r>
            <a:endParaRPr lang="en-US" sz="2800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93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2BBA91-CAA0-B54A-A049-16F13F151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367AE-6A57-BA44-88FC-2AF22B493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3200" y="6302594"/>
            <a:ext cx="4622800" cy="2929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F231BDF-3C2C-624C-97B9-87DF9D046C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5463416"/>
            <a:ext cx="3207589" cy="7461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C69FF8F-B59A-3A4F-92EA-749E343CD5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530" y="5463416"/>
            <a:ext cx="3209017" cy="7461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C353B6AD-F334-7740-8AA9-3C3E5C1B2E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864" y="1828041"/>
            <a:ext cx="3209017" cy="34829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E2E521FB-CBD4-AB4A-A95C-0F4A2C3F14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34423" y="1828041"/>
            <a:ext cx="3209017" cy="34829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01B1EA-3F82-8843-8B6F-EF2B1F44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687948"/>
            <a:ext cx="10176136" cy="425020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268132-ADDC-8643-BDD1-3A4E9E0FE6D3}"/>
              </a:ext>
            </a:extLst>
          </p:cNvPr>
          <p:cNvSpPr txBox="1">
            <a:spLocks/>
          </p:cNvSpPr>
          <p:nvPr userDrawn="1"/>
        </p:nvSpPr>
        <p:spPr>
          <a:xfrm>
            <a:off x="550862" y="1119962"/>
            <a:ext cx="10176136" cy="4250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8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Click to edit Master subtitle style</a:t>
            </a:r>
            <a:endParaRPr lang="en-US" sz="2800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8F45F6A-D28D-E440-BA53-E82B77153F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17624" y="5463416"/>
            <a:ext cx="3209017" cy="7461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372CE106-9819-0E41-A089-2F5C118C1C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17981" y="1828041"/>
            <a:ext cx="3209017" cy="34829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9539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C1A557-AE94-3549-AB5C-36B5D09B24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0FE95-B3A1-3440-BB64-E7FD9319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3200" y="6302594"/>
            <a:ext cx="4622800" cy="2929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AD40DA8-5858-2A4D-8171-537513D70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828042"/>
            <a:ext cx="5006789" cy="4381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81D5A0-E3A4-9144-A28D-88E96D8A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687948"/>
            <a:ext cx="10184432" cy="425020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612D16-7509-FA4C-A60B-AEA3E1C32BEC}"/>
              </a:ext>
            </a:extLst>
          </p:cNvPr>
          <p:cNvSpPr txBox="1">
            <a:spLocks/>
          </p:cNvSpPr>
          <p:nvPr userDrawn="1"/>
        </p:nvSpPr>
        <p:spPr>
          <a:xfrm>
            <a:off x="550862" y="1119962"/>
            <a:ext cx="10184432" cy="4250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8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Click to edit Master subtitle style</a:t>
            </a:r>
            <a:endParaRPr lang="en-US" sz="2800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6106326-538C-374E-9C6F-8986782700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9288" y="1828041"/>
            <a:ext cx="5005387" cy="4381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412A8B-4526-E34F-894D-3E645ECE27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39874" y="0"/>
            <a:ext cx="4252126" cy="6858000"/>
          </a:xfrm>
          <a:custGeom>
            <a:avLst/>
            <a:gdLst>
              <a:gd name="connsiteX0" fmla="*/ 1228020 w 2285069"/>
              <a:gd name="connsiteY0" fmla="*/ 0 h 3685451"/>
              <a:gd name="connsiteX1" fmla="*/ 2285069 w 2285069"/>
              <a:gd name="connsiteY1" fmla="*/ 1057515 h 3685451"/>
              <a:gd name="connsiteX2" fmla="*/ 2285069 w 2285069"/>
              <a:gd name="connsiteY2" fmla="*/ 2627935 h 3685451"/>
              <a:gd name="connsiteX3" fmla="*/ 1228020 w 2285069"/>
              <a:gd name="connsiteY3" fmla="*/ 3685451 h 3685451"/>
              <a:gd name="connsiteX4" fmla="*/ 0 w 2285069"/>
              <a:gd name="connsiteY4" fmla="*/ 2456967 h 3685451"/>
              <a:gd name="connsiteX5" fmla="*/ 0 w 2285069"/>
              <a:gd name="connsiteY5" fmla="*/ 1228483 h 368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5069" h="3685451">
                <a:moveTo>
                  <a:pt x="1228020" y="0"/>
                </a:moveTo>
                <a:lnTo>
                  <a:pt x="2285069" y="1057515"/>
                </a:lnTo>
                <a:lnTo>
                  <a:pt x="2285069" y="2627935"/>
                </a:lnTo>
                <a:lnTo>
                  <a:pt x="1228020" y="3685451"/>
                </a:lnTo>
                <a:lnTo>
                  <a:pt x="0" y="2456967"/>
                </a:lnTo>
                <a:lnTo>
                  <a:pt x="0" y="1228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97972AF-868E-FD4B-82B8-10D47A82A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3696688"/>
            <a:ext cx="6716211" cy="10510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3A7E33-D0DA-424B-8434-93A08518A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28041"/>
            <a:ext cx="6716211" cy="16208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Section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31DEB8-DCCB-CD4E-B32F-74AAAD4465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6CD83-EC84-454B-A372-CFABDD20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3200" y="6302594"/>
            <a:ext cx="4622800" cy="2929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0C0E15-4A67-2348-95E8-2D2405E3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687948"/>
            <a:ext cx="10184432" cy="425020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1D3B0E-6EA4-8345-8B19-269B90C41C0D}"/>
              </a:ext>
            </a:extLst>
          </p:cNvPr>
          <p:cNvSpPr txBox="1">
            <a:spLocks/>
          </p:cNvSpPr>
          <p:nvPr userDrawn="1"/>
        </p:nvSpPr>
        <p:spPr>
          <a:xfrm>
            <a:off x="550862" y="1119962"/>
            <a:ext cx="10184432" cy="4250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8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Click to edit Master subtitle style</a:t>
            </a:r>
            <a:endParaRPr lang="en-US" sz="2800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93DFC6C1-6B4F-3047-A216-3910BCA930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864" y="1828041"/>
            <a:ext cx="10183812" cy="4381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1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C56F7-582F-3B46-BAEB-113FCB7E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3200" y="6302594"/>
            <a:ext cx="4622800" cy="2929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E2598-258E-B44B-B744-0DEFD8BB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E0DBCB-F1AA-1141-891B-AFFE96099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687948"/>
            <a:ext cx="11090275" cy="425020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E88B86-E5CD-BD46-A974-D2E2500FB22A}"/>
              </a:ext>
            </a:extLst>
          </p:cNvPr>
          <p:cNvSpPr txBox="1">
            <a:spLocks/>
          </p:cNvSpPr>
          <p:nvPr userDrawn="1"/>
        </p:nvSpPr>
        <p:spPr>
          <a:xfrm>
            <a:off x="550861" y="1119962"/>
            <a:ext cx="11090275" cy="4250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8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Click to edit Master subtitle style</a:t>
            </a:r>
            <a:endParaRPr lang="en-US" sz="2800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74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C56F7-582F-3B46-BAEB-113FCB7E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3200" y="6302594"/>
            <a:ext cx="4622800" cy="2929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E2598-258E-B44B-B744-0DEFD8BB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98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art sty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C3AF7-E07D-134B-B7EB-E0DF3F04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3200" y="6302594"/>
            <a:ext cx="4622800" cy="2929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B827C-F6E3-9241-9EF7-81C572CE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66F6354-698A-344E-9D39-0A1760340F2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1080183"/>
              </p:ext>
            </p:extLst>
          </p:nvPr>
        </p:nvGraphicFramePr>
        <p:xfrm>
          <a:off x="650221" y="783150"/>
          <a:ext cx="4104740" cy="273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1C26042-4D0D-0C48-9891-5B4E9AFA9E2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57215307"/>
              </p:ext>
            </p:extLst>
          </p:nvPr>
        </p:nvGraphicFramePr>
        <p:xfrm>
          <a:off x="3616596" y="3332952"/>
          <a:ext cx="4268345" cy="284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6BCF8BE-3069-4945-B219-C64D19E768D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13081827"/>
              </p:ext>
            </p:extLst>
          </p:nvPr>
        </p:nvGraphicFramePr>
        <p:xfrm>
          <a:off x="6441232" y="783150"/>
          <a:ext cx="4104741" cy="273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8408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able sty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C3AF7-E07D-134B-B7EB-E0DF3F04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3200" y="6302594"/>
            <a:ext cx="4622800" cy="2929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B827C-F6E3-9241-9EF7-81C572CE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CAD9CDE-1236-EA4A-91F9-884D6933C38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19026517"/>
              </p:ext>
            </p:extLst>
          </p:nvPr>
        </p:nvGraphicFramePr>
        <p:xfrm>
          <a:off x="541191" y="1808163"/>
          <a:ext cx="9264942" cy="2780519"/>
        </p:xfrm>
        <a:graphic>
          <a:graphicData uri="http://schemas.openxmlformats.org/drawingml/2006/table">
            <a:tbl>
              <a:tblPr firstRow="1" bandRow="1">
                <a:noFill/>
                <a:tableStyleId>{3C2FFA5D-87B4-456A-9821-1D502468CF0F}</a:tableStyleId>
              </a:tblPr>
              <a:tblGrid>
                <a:gridCol w="1544157">
                  <a:extLst>
                    <a:ext uri="{9D8B030D-6E8A-4147-A177-3AD203B41FA5}">
                      <a16:colId xmlns:a16="http://schemas.microsoft.com/office/drawing/2014/main" val="4008760672"/>
                    </a:ext>
                  </a:extLst>
                </a:gridCol>
                <a:gridCol w="1544157">
                  <a:extLst>
                    <a:ext uri="{9D8B030D-6E8A-4147-A177-3AD203B41FA5}">
                      <a16:colId xmlns:a16="http://schemas.microsoft.com/office/drawing/2014/main" val="1152018205"/>
                    </a:ext>
                  </a:extLst>
                </a:gridCol>
                <a:gridCol w="1544157">
                  <a:extLst>
                    <a:ext uri="{9D8B030D-6E8A-4147-A177-3AD203B41FA5}">
                      <a16:colId xmlns:a16="http://schemas.microsoft.com/office/drawing/2014/main" val="3859640489"/>
                    </a:ext>
                  </a:extLst>
                </a:gridCol>
                <a:gridCol w="1544157">
                  <a:extLst>
                    <a:ext uri="{9D8B030D-6E8A-4147-A177-3AD203B41FA5}">
                      <a16:colId xmlns:a16="http://schemas.microsoft.com/office/drawing/2014/main" val="2311016783"/>
                    </a:ext>
                  </a:extLst>
                </a:gridCol>
                <a:gridCol w="1544157">
                  <a:extLst>
                    <a:ext uri="{9D8B030D-6E8A-4147-A177-3AD203B41FA5}">
                      <a16:colId xmlns:a16="http://schemas.microsoft.com/office/drawing/2014/main" val="357374437"/>
                    </a:ext>
                  </a:extLst>
                </a:gridCol>
                <a:gridCol w="1544157">
                  <a:extLst>
                    <a:ext uri="{9D8B030D-6E8A-4147-A177-3AD203B41FA5}">
                      <a16:colId xmlns:a16="http://schemas.microsoft.com/office/drawing/2014/main" val="3014544616"/>
                    </a:ext>
                  </a:extLst>
                </a:gridCol>
              </a:tblGrid>
              <a:tr h="397217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05306"/>
                  </a:ext>
                </a:extLst>
              </a:tr>
              <a:tr h="397217">
                <a:tc>
                  <a:txBody>
                    <a:bodyPr/>
                    <a:lstStyle/>
                    <a:p>
                      <a:r>
                        <a:rPr lang="en-US" sz="1400" b="1" dirty="0"/>
                        <a:t>Sub-header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051775"/>
                  </a:ext>
                </a:extLst>
              </a:tr>
              <a:tr h="397217">
                <a:tc>
                  <a:txBody>
                    <a:bodyPr/>
                    <a:lstStyle/>
                    <a:p>
                      <a:r>
                        <a:rPr lang="en-US" sz="1400" b="1" dirty="0"/>
                        <a:t>Sub-header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22445"/>
                  </a:ext>
                </a:extLst>
              </a:tr>
              <a:tr h="397217">
                <a:tc>
                  <a:txBody>
                    <a:bodyPr/>
                    <a:lstStyle/>
                    <a:p>
                      <a:r>
                        <a:rPr lang="en-US" sz="1400" b="1" dirty="0"/>
                        <a:t>Sub-header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615659"/>
                  </a:ext>
                </a:extLst>
              </a:tr>
              <a:tr h="397217">
                <a:tc>
                  <a:txBody>
                    <a:bodyPr/>
                    <a:lstStyle/>
                    <a:p>
                      <a:r>
                        <a:rPr lang="en-US" sz="1400" b="1" dirty="0"/>
                        <a:t>Sub-header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266768"/>
                  </a:ext>
                </a:extLst>
              </a:tr>
              <a:tr h="397217">
                <a:tc>
                  <a:txBody>
                    <a:bodyPr/>
                    <a:lstStyle/>
                    <a:p>
                      <a:r>
                        <a:rPr lang="en-US" sz="1400" b="1" dirty="0"/>
                        <a:t>Sub-header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61370"/>
                  </a:ext>
                </a:extLst>
              </a:tr>
              <a:tr h="397217">
                <a:tc>
                  <a:txBody>
                    <a:bodyPr/>
                    <a:lstStyle/>
                    <a:p>
                      <a:r>
                        <a:rPr lang="en-US" sz="1400" b="1" dirty="0"/>
                        <a:t>Sub-header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334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18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412A8B-4526-E34F-894D-3E645ECE27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39874" y="0"/>
            <a:ext cx="4252126" cy="6858000"/>
          </a:xfrm>
          <a:custGeom>
            <a:avLst/>
            <a:gdLst>
              <a:gd name="connsiteX0" fmla="*/ 1228020 w 2285069"/>
              <a:gd name="connsiteY0" fmla="*/ 0 h 3685451"/>
              <a:gd name="connsiteX1" fmla="*/ 2285069 w 2285069"/>
              <a:gd name="connsiteY1" fmla="*/ 1057515 h 3685451"/>
              <a:gd name="connsiteX2" fmla="*/ 2285069 w 2285069"/>
              <a:gd name="connsiteY2" fmla="*/ 2627935 h 3685451"/>
              <a:gd name="connsiteX3" fmla="*/ 1228020 w 2285069"/>
              <a:gd name="connsiteY3" fmla="*/ 3685451 h 3685451"/>
              <a:gd name="connsiteX4" fmla="*/ 0 w 2285069"/>
              <a:gd name="connsiteY4" fmla="*/ 2456967 h 3685451"/>
              <a:gd name="connsiteX5" fmla="*/ 0 w 2285069"/>
              <a:gd name="connsiteY5" fmla="*/ 1228483 h 368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5069" h="3685451">
                <a:moveTo>
                  <a:pt x="1228020" y="0"/>
                </a:moveTo>
                <a:lnTo>
                  <a:pt x="2285069" y="1057515"/>
                </a:lnTo>
                <a:lnTo>
                  <a:pt x="2285069" y="2627935"/>
                </a:lnTo>
                <a:lnTo>
                  <a:pt x="1228020" y="3685451"/>
                </a:lnTo>
                <a:lnTo>
                  <a:pt x="0" y="2456967"/>
                </a:lnTo>
                <a:lnTo>
                  <a:pt x="0" y="1228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B27CFBD-81AD-F24A-90B7-26F2F70EC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3696688"/>
            <a:ext cx="6716211" cy="10510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5E83CD-C024-E042-ADD7-A26199E05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28041"/>
            <a:ext cx="6716211" cy="16208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Section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8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3B8E1-B809-1D49-BA15-AD951EF83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28041"/>
            <a:ext cx="6716211" cy="16208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Section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C8128-BA69-6647-A27E-2934EDA82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3696688"/>
            <a:ext cx="6716211" cy="10510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412A8B-4526-E34F-894D-3E645ECE27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39874" y="0"/>
            <a:ext cx="4252126" cy="6858000"/>
          </a:xfrm>
          <a:custGeom>
            <a:avLst/>
            <a:gdLst>
              <a:gd name="connsiteX0" fmla="*/ 1228020 w 2285069"/>
              <a:gd name="connsiteY0" fmla="*/ 0 h 3685451"/>
              <a:gd name="connsiteX1" fmla="*/ 2285069 w 2285069"/>
              <a:gd name="connsiteY1" fmla="*/ 1057515 h 3685451"/>
              <a:gd name="connsiteX2" fmla="*/ 2285069 w 2285069"/>
              <a:gd name="connsiteY2" fmla="*/ 2627935 h 3685451"/>
              <a:gd name="connsiteX3" fmla="*/ 1228020 w 2285069"/>
              <a:gd name="connsiteY3" fmla="*/ 3685451 h 3685451"/>
              <a:gd name="connsiteX4" fmla="*/ 0 w 2285069"/>
              <a:gd name="connsiteY4" fmla="*/ 2456967 h 3685451"/>
              <a:gd name="connsiteX5" fmla="*/ 0 w 2285069"/>
              <a:gd name="connsiteY5" fmla="*/ 1228483 h 368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5069" h="3685451">
                <a:moveTo>
                  <a:pt x="1228020" y="0"/>
                </a:moveTo>
                <a:lnTo>
                  <a:pt x="2285069" y="1057515"/>
                </a:lnTo>
                <a:lnTo>
                  <a:pt x="2285069" y="2627935"/>
                </a:lnTo>
                <a:lnTo>
                  <a:pt x="1228020" y="3685451"/>
                </a:lnTo>
                <a:lnTo>
                  <a:pt x="0" y="2456967"/>
                </a:lnTo>
                <a:lnTo>
                  <a:pt x="0" y="1228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977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3B8E1-B809-1D49-BA15-AD951EF83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28041"/>
            <a:ext cx="6716211" cy="16208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Section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C8128-BA69-6647-A27E-2934EDA82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3696688"/>
            <a:ext cx="6716211" cy="10510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412A8B-4526-E34F-894D-3E645ECE27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39874" y="0"/>
            <a:ext cx="4252126" cy="6858000"/>
          </a:xfrm>
          <a:custGeom>
            <a:avLst/>
            <a:gdLst>
              <a:gd name="connsiteX0" fmla="*/ 1228020 w 2285069"/>
              <a:gd name="connsiteY0" fmla="*/ 0 h 3685451"/>
              <a:gd name="connsiteX1" fmla="*/ 2285069 w 2285069"/>
              <a:gd name="connsiteY1" fmla="*/ 1057515 h 3685451"/>
              <a:gd name="connsiteX2" fmla="*/ 2285069 w 2285069"/>
              <a:gd name="connsiteY2" fmla="*/ 2627935 h 3685451"/>
              <a:gd name="connsiteX3" fmla="*/ 1228020 w 2285069"/>
              <a:gd name="connsiteY3" fmla="*/ 3685451 h 3685451"/>
              <a:gd name="connsiteX4" fmla="*/ 0 w 2285069"/>
              <a:gd name="connsiteY4" fmla="*/ 2456967 h 3685451"/>
              <a:gd name="connsiteX5" fmla="*/ 0 w 2285069"/>
              <a:gd name="connsiteY5" fmla="*/ 1228483 h 368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5069" h="3685451">
                <a:moveTo>
                  <a:pt x="1228020" y="0"/>
                </a:moveTo>
                <a:lnTo>
                  <a:pt x="2285069" y="1057515"/>
                </a:lnTo>
                <a:lnTo>
                  <a:pt x="2285069" y="2627935"/>
                </a:lnTo>
                <a:lnTo>
                  <a:pt x="1228020" y="3685451"/>
                </a:lnTo>
                <a:lnTo>
                  <a:pt x="0" y="2456967"/>
                </a:lnTo>
                <a:lnTo>
                  <a:pt x="0" y="1228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84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3B8E1-B809-1D49-BA15-AD951EF83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28041"/>
            <a:ext cx="6716211" cy="16208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Section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C8128-BA69-6647-A27E-2934EDA82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3696688"/>
            <a:ext cx="6716211" cy="10510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412A8B-4526-E34F-894D-3E645ECE27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39874" y="0"/>
            <a:ext cx="4252126" cy="6858000"/>
          </a:xfrm>
          <a:custGeom>
            <a:avLst/>
            <a:gdLst>
              <a:gd name="connsiteX0" fmla="*/ 1228020 w 2285069"/>
              <a:gd name="connsiteY0" fmla="*/ 0 h 3685451"/>
              <a:gd name="connsiteX1" fmla="*/ 2285069 w 2285069"/>
              <a:gd name="connsiteY1" fmla="*/ 1057515 h 3685451"/>
              <a:gd name="connsiteX2" fmla="*/ 2285069 w 2285069"/>
              <a:gd name="connsiteY2" fmla="*/ 2627935 h 3685451"/>
              <a:gd name="connsiteX3" fmla="*/ 1228020 w 2285069"/>
              <a:gd name="connsiteY3" fmla="*/ 3685451 h 3685451"/>
              <a:gd name="connsiteX4" fmla="*/ 0 w 2285069"/>
              <a:gd name="connsiteY4" fmla="*/ 2456967 h 3685451"/>
              <a:gd name="connsiteX5" fmla="*/ 0 w 2285069"/>
              <a:gd name="connsiteY5" fmla="*/ 1228483 h 368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5069" h="3685451">
                <a:moveTo>
                  <a:pt x="1228020" y="0"/>
                </a:moveTo>
                <a:lnTo>
                  <a:pt x="2285069" y="1057515"/>
                </a:lnTo>
                <a:lnTo>
                  <a:pt x="2285069" y="2627935"/>
                </a:lnTo>
                <a:lnTo>
                  <a:pt x="1228020" y="3685451"/>
                </a:lnTo>
                <a:lnTo>
                  <a:pt x="0" y="2456967"/>
                </a:lnTo>
                <a:lnTo>
                  <a:pt x="0" y="1228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343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5527BC-1236-7643-898B-DB8826E05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08163"/>
            <a:ext cx="10493189" cy="1620837"/>
          </a:xfrm>
        </p:spPr>
        <p:txBody>
          <a:bodyPr lIns="0" tIns="0" rIns="0" bIns="0" anchor="t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2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CD79A9-AD56-F74D-9AFB-EE6082525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808163"/>
            <a:ext cx="10493189" cy="1620837"/>
          </a:xfrm>
        </p:spPr>
        <p:txBody>
          <a:bodyPr lIns="0" tIns="0" rIns="0" bIns="0" anchor="t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2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92D6F-7267-5249-85CF-E4B16B4F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62302"/>
            <a:ext cx="9946450" cy="754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8214F-7B8C-4041-8524-7D466C174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825625"/>
            <a:ext cx="11090275" cy="402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5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28" r:id="rId6"/>
    <p:sldLayoutId id="2147483729" r:id="rId7"/>
    <p:sldLayoutId id="2147483704" r:id="rId8"/>
    <p:sldLayoutId id="2147483707" r:id="rId9"/>
    <p:sldLayoutId id="2147483731" r:id="rId10"/>
    <p:sldLayoutId id="2147483705" r:id="rId11"/>
    <p:sldLayoutId id="2147483706" r:id="rId12"/>
    <p:sldLayoutId id="2147483730" r:id="rId13"/>
    <p:sldLayoutId id="2147483737" r:id="rId14"/>
    <p:sldLayoutId id="2147483732" r:id="rId15"/>
    <p:sldLayoutId id="2147483735" r:id="rId16"/>
    <p:sldLayoutId id="2147483736" r:id="rId17"/>
    <p:sldLayoutId id="2147483734" r:id="rId18"/>
    <p:sldLayoutId id="2147483733" r:id="rId19"/>
    <p:sldLayoutId id="214748371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pos="7333">
          <p15:clr>
            <a:srgbClr val="F26B43"/>
          </p15:clr>
        </p15:guide>
        <p15:guide id="3" orient="horz" pos="11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92D6F-7267-5249-85CF-E4B16B4F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62302"/>
            <a:ext cx="9946450" cy="754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8214F-7B8C-4041-8524-7D466C174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825625"/>
            <a:ext cx="11090275" cy="402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2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9" r:id="rId2"/>
    <p:sldLayoutId id="2147483697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11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92D6F-7267-5249-85CF-E4B16B4F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62302"/>
            <a:ext cx="9946450" cy="754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8214F-7B8C-4041-8524-7D466C174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825625"/>
            <a:ext cx="11090275" cy="402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4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F83148-516A-BD45-BE8C-25AD23DA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274587"/>
            <a:ext cx="8798410" cy="690744"/>
          </a:xfrm>
        </p:spPr>
        <p:txBody>
          <a:bodyPr/>
          <a:lstStyle/>
          <a:p>
            <a:r>
              <a:rPr lang="en-US" sz="5400" dirty="0"/>
              <a:t>Metaverse</a:t>
            </a:r>
            <a:br>
              <a:rPr lang="en-US" sz="4800" dirty="0"/>
            </a:br>
            <a:r>
              <a:rPr lang="en-US" sz="4800" b="0" dirty="0"/>
              <a:t>PSUT Experience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099414-9070-6F42-8B0C-692330BE8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Dr. Adiy Tweissi</a:t>
            </a:r>
          </a:p>
        </p:txBody>
      </p:sp>
    </p:spTree>
    <p:extLst>
      <p:ext uri="{BB962C8B-B14F-4D97-AF65-F5344CB8AC3E}">
        <p14:creationId xmlns:p14="http://schemas.microsoft.com/office/powerpoint/2010/main" val="34445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92195-66B0-FE41-A262-CA982D9F74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8F782A31-A61F-89B7-C868-7D43AB3C3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569" y="886229"/>
            <a:ext cx="3729892" cy="3729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30F15A-8F16-87C6-1DA5-C02759FB2F04}"/>
              </a:ext>
            </a:extLst>
          </p:cNvPr>
          <p:cNvSpPr txBox="1"/>
          <p:nvPr/>
        </p:nvSpPr>
        <p:spPr>
          <a:xfrm>
            <a:off x="5609492" y="749148"/>
            <a:ext cx="50204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tx2"/>
                </a:solidFill>
                <a:latin typeface="29LT Zarid Sans AL" panose="00000500000000000000" pitchFamily="50" charset="-78"/>
                <a:cs typeface="29LT Zarid Sans AL" panose="00000500000000000000" pitchFamily="50" charset="-78"/>
              </a:rPr>
              <a:t>H</a:t>
            </a:r>
            <a:r>
              <a:rPr lang="en-US" sz="2000" b="1" i="0" dirty="0">
                <a:solidFill>
                  <a:schemeClr val="tx2"/>
                </a:solidFill>
                <a:effectLst/>
                <a:latin typeface="29LT Zarid Sans AL" panose="00000500000000000000" pitchFamily="50" charset="-78"/>
                <a:cs typeface="29LT Zarid Sans AL" panose="00000500000000000000" pitchFamily="50" charset="-78"/>
              </a:rPr>
              <a:t>olds a PhD in Instructional Design and Technology, Ohio University - USA</a:t>
            </a:r>
            <a:endParaRPr lang="ar-JO" sz="2000" b="1" i="0" dirty="0">
              <a:solidFill>
                <a:schemeClr val="tx2"/>
              </a:solidFill>
              <a:effectLst/>
              <a:latin typeface="29LT Zarid Sans AL" panose="00000500000000000000" pitchFamily="50" charset="-78"/>
              <a:cs typeface="29LT Zarid Sans AL" panose="00000500000000000000" pitchFamily="50" charset="-78"/>
            </a:endParaRPr>
          </a:p>
          <a:p>
            <a:pPr algn="l"/>
            <a:r>
              <a:rPr lang="en-US" sz="2000" b="1" i="0" dirty="0">
                <a:solidFill>
                  <a:schemeClr val="tx2"/>
                </a:solidFill>
                <a:effectLst/>
                <a:latin typeface="29LT Zarid Sans AL" panose="00000500000000000000" pitchFamily="50" charset="-78"/>
                <a:cs typeface="29LT Zarid Sans AL" panose="00000500000000000000" pitchFamily="50" charset="-78"/>
              </a:rPr>
              <a:t>Master's degree in Computer Science</a:t>
            </a:r>
            <a:r>
              <a:rPr lang="en-US" sz="2000" b="1" dirty="0">
                <a:solidFill>
                  <a:schemeClr val="tx2"/>
                </a:solidFill>
                <a:latin typeface="29LT Zarid Sans AL" panose="00000500000000000000" pitchFamily="50" charset="-78"/>
                <a:cs typeface="29LT Zarid Sans AL" panose="00000500000000000000" pitchFamily="50" charset="-78"/>
              </a:rPr>
              <a:t>, Western Michigan University </a:t>
            </a:r>
            <a:r>
              <a:rPr lang="en-US" sz="2000" b="1" i="0" dirty="0">
                <a:solidFill>
                  <a:schemeClr val="tx2"/>
                </a:solidFill>
                <a:effectLst/>
                <a:latin typeface="29LT Zarid Sans AL" panose="00000500000000000000" pitchFamily="50" charset="-78"/>
                <a:cs typeface="29LT Zarid Sans AL" panose="00000500000000000000" pitchFamily="50" charset="-78"/>
              </a:rPr>
              <a:t>Bachelor's degree in Computer Engineering. </a:t>
            </a:r>
          </a:p>
          <a:p>
            <a:pPr algn="l"/>
            <a:r>
              <a:rPr lang="en-US" sz="2000" b="1" dirty="0">
                <a:solidFill>
                  <a:schemeClr val="tx2"/>
                </a:solidFill>
                <a:latin typeface="29LT Zarid Sans AL" panose="00000500000000000000" pitchFamily="50" charset="-78"/>
                <a:cs typeface="29LT Zarid Sans AL" panose="00000500000000000000" pitchFamily="50" charset="-78"/>
              </a:rPr>
              <a:t>B.Sc. In Computer Engineering from the University of Jordan. </a:t>
            </a:r>
          </a:p>
          <a:p>
            <a:pPr algn="l"/>
            <a:endParaRPr lang="en-US" sz="2000" b="1" i="0" dirty="0">
              <a:solidFill>
                <a:schemeClr val="tx2"/>
              </a:solidFill>
              <a:effectLst/>
              <a:latin typeface="29LT Zarid Sans AL" panose="00000500000000000000" pitchFamily="50" charset="-78"/>
              <a:cs typeface="29LT Zarid Sans AL" panose="00000500000000000000" pitchFamily="50" charset="-78"/>
            </a:endParaRPr>
          </a:p>
          <a:p>
            <a:pPr algn="l"/>
            <a:r>
              <a:rPr lang="en-US" sz="2000" b="1" i="0" dirty="0">
                <a:solidFill>
                  <a:schemeClr val="tx2"/>
                </a:solidFill>
                <a:effectLst/>
                <a:latin typeface="29LT Zarid Sans AL" panose="00000500000000000000" pitchFamily="50" charset="-78"/>
                <a:cs typeface="29LT Zarid Sans AL" panose="00000500000000000000" pitchFamily="50" charset="-78"/>
              </a:rPr>
              <a:t>He has more than 10 years of experience in development, execution, evaluation, and management of collaborative programs for a number of universities around the world. </a:t>
            </a:r>
          </a:p>
          <a:p>
            <a:pPr algn="l"/>
            <a:endParaRPr lang="en-US" sz="2000" b="0" i="0" dirty="0">
              <a:solidFill>
                <a:schemeClr val="tx2"/>
              </a:solidFill>
              <a:effectLst/>
              <a:latin typeface="29LT Zarid Sans AL" panose="00000500000000000000" pitchFamily="50" charset="-78"/>
              <a:cs typeface="29LT Zarid Sans AL" panose="00000500000000000000" pitchFamily="50" charset="-78"/>
            </a:endParaRPr>
          </a:p>
          <a:p>
            <a:pPr algn="l"/>
            <a:r>
              <a:rPr lang="en-US" sz="2000" b="1" i="0" dirty="0">
                <a:solidFill>
                  <a:schemeClr val="tx2"/>
                </a:solidFill>
                <a:effectLst/>
                <a:latin typeface="29LT Zarid Sans AL" panose="00000500000000000000" pitchFamily="50" charset="-78"/>
                <a:cs typeface="29LT Zarid Sans AL" panose="00000500000000000000" pitchFamily="50" charset="-78"/>
              </a:rPr>
              <a:t>Dr. </a:t>
            </a:r>
            <a:r>
              <a:rPr lang="en-US" sz="2000" b="1" i="0" dirty="0" err="1">
                <a:solidFill>
                  <a:schemeClr val="tx2"/>
                </a:solidFill>
                <a:effectLst/>
                <a:latin typeface="29LT Zarid Sans AL" panose="00000500000000000000" pitchFamily="50" charset="-78"/>
                <a:cs typeface="29LT Zarid Sans AL" panose="00000500000000000000" pitchFamily="50" charset="-78"/>
              </a:rPr>
              <a:t>Tweissi's</a:t>
            </a:r>
            <a:r>
              <a:rPr lang="en-US" sz="2000" b="1" i="0" dirty="0">
                <a:solidFill>
                  <a:schemeClr val="tx2"/>
                </a:solidFill>
                <a:effectLst/>
                <a:latin typeface="29LT Zarid Sans AL" panose="00000500000000000000" pitchFamily="50" charset="-78"/>
                <a:cs typeface="29LT Zarid Sans AL" panose="00000500000000000000" pitchFamily="50" charset="-78"/>
              </a:rPr>
              <a:t> research focuses on:</a:t>
            </a:r>
          </a:p>
          <a:p>
            <a:pPr algn="l"/>
            <a:r>
              <a:rPr lang="en-US" sz="2000" b="1" dirty="0">
                <a:solidFill>
                  <a:schemeClr val="tx2"/>
                </a:solidFill>
                <a:latin typeface="29LT Zarid Sans AL" panose="00000500000000000000" pitchFamily="50" charset="-78"/>
                <a:cs typeface="29LT Zarid Sans AL" panose="00000500000000000000" pitchFamily="50" charset="-78"/>
              </a:rPr>
              <a:t>O</a:t>
            </a:r>
            <a:r>
              <a:rPr lang="en-US" sz="2000" b="1" i="0" dirty="0">
                <a:solidFill>
                  <a:schemeClr val="tx2"/>
                </a:solidFill>
                <a:effectLst/>
                <a:latin typeface="29LT Zarid Sans AL" panose="00000500000000000000" pitchFamily="50" charset="-78"/>
                <a:cs typeface="29LT Zarid Sans AL" panose="00000500000000000000" pitchFamily="50" charset="-78"/>
              </a:rPr>
              <a:t>nline education development in the MENA region, Artificial Intelligence integration with e-Learning, </a:t>
            </a:r>
          </a:p>
          <a:p>
            <a:pPr algn="l"/>
            <a:r>
              <a:rPr lang="en-US" sz="2000" b="1" i="0" dirty="0">
                <a:solidFill>
                  <a:schemeClr val="tx2"/>
                </a:solidFill>
                <a:effectLst/>
                <a:latin typeface="29LT Zarid Sans AL" panose="00000500000000000000" pitchFamily="50" charset="-78"/>
                <a:cs typeface="29LT Zarid Sans AL" panose="00000500000000000000" pitchFamily="50" charset="-78"/>
              </a:rPr>
              <a:t>Computer Networking, and Technology Futurism. </a:t>
            </a:r>
            <a:endParaRPr lang="en-US" sz="2000" dirty="0">
              <a:solidFill>
                <a:schemeClr val="tx2"/>
              </a:solidFill>
              <a:latin typeface="29LT Zarid Sans AL" panose="00000500000000000000" pitchFamily="50" charset="-78"/>
              <a:cs typeface="29LT Zarid Sans AL" panose="00000500000000000000" pitchFamily="50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E5FB7A-9849-99DE-0728-BB5A23F45A21}"/>
              </a:ext>
            </a:extLst>
          </p:cNvPr>
          <p:cNvSpPr txBox="1"/>
          <p:nvPr/>
        </p:nvSpPr>
        <p:spPr>
          <a:xfrm>
            <a:off x="1330569" y="4956108"/>
            <a:ext cx="3872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29LT Zarid Sans AL" panose="00000500000000000000" pitchFamily="50" charset="-78"/>
                <a:cs typeface="29LT Zarid Sans AL" panose="00000500000000000000" pitchFamily="50" charset="-78"/>
              </a:rPr>
              <a:t>Dr. Adiy Tweissi </a:t>
            </a:r>
            <a:r>
              <a:rPr lang="en-US" sz="2000" dirty="0">
                <a:latin typeface="29LT Zarid Sans AL" panose="00000500000000000000" pitchFamily="50" charset="-78"/>
                <a:cs typeface="29LT Zarid Sans AL" panose="00000500000000000000" pitchFamily="50" charset="-78"/>
              </a:rPr>
              <a:t>– Director of eLearning Centre, Assistant Professor in King Talal School of Business Technology </a:t>
            </a:r>
          </a:p>
        </p:txBody>
      </p:sp>
    </p:spTree>
    <p:extLst>
      <p:ext uri="{BB962C8B-B14F-4D97-AF65-F5344CB8AC3E}">
        <p14:creationId xmlns:p14="http://schemas.microsoft.com/office/powerpoint/2010/main" val="337244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E74C-A4F6-DB40-BCFA-0583BC08FA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815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EB800-4C64-EC48-9281-9101A428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29LT Zarid Sans AL" panose="00000500000000000000" pitchFamily="50" charset="-78"/>
                <a:cs typeface="29LT Zarid Sans AL" panose="00000500000000000000" pitchFamily="50" charset="-78"/>
              </a:rPr>
              <a:t>E-learning in General</a:t>
            </a:r>
          </a:p>
        </p:txBody>
      </p:sp>
    </p:spTree>
    <p:extLst>
      <p:ext uri="{BB962C8B-B14F-4D97-AF65-F5344CB8AC3E}">
        <p14:creationId xmlns:p14="http://schemas.microsoft.com/office/powerpoint/2010/main" val="42345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E5AE9D-6507-B649-BB69-309EB5F31C0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473200" y="6302594"/>
            <a:ext cx="4622800" cy="2929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92195-66B0-FE41-A262-CA982D9F74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D8F18-719A-FE41-7962-02BC6E542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4" y="1497138"/>
            <a:ext cx="10600890" cy="38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1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E5AE9D-6507-B649-BB69-309EB5F31C0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473200" y="6302594"/>
            <a:ext cx="4622800" cy="2929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92195-66B0-FE41-A262-CA982D9F74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DE0A02-6EC9-88E6-B5EB-BC8285F73FC9}"/>
              </a:ext>
            </a:extLst>
          </p:cNvPr>
          <p:cNvSpPr txBox="1">
            <a:spLocks/>
          </p:cNvSpPr>
          <p:nvPr/>
        </p:nvSpPr>
        <p:spPr>
          <a:xfrm>
            <a:off x="1529481" y="537580"/>
            <a:ext cx="8424936" cy="10402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en-US" sz="2400" dirty="0">
                <a:latin typeface="+mj-lt"/>
              </a:rPr>
              <a:t>Learning Management Systems (LMS)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ABC99-CE7A-8DE1-02D4-F937AAD72D53}"/>
              </a:ext>
            </a:extLst>
          </p:cNvPr>
          <p:cNvSpPr txBox="1"/>
          <p:nvPr/>
        </p:nvSpPr>
        <p:spPr>
          <a:xfrm>
            <a:off x="1940841" y="1350642"/>
            <a:ext cx="801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dirty="0"/>
              <a:t>المساقات الرقمية المفتوحة </a:t>
            </a:r>
            <a:r>
              <a:rPr lang="en-US" sz="2400" dirty="0"/>
              <a:t>MOOCs</a:t>
            </a:r>
            <a:r>
              <a:rPr lang="ar-JO" sz="2400" dirty="0"/>
              <a:t> </a:t>
            </a:r>
            <a:endParaRPr lang="en-US" sz="2400" dirty="0"/>
          </a:p>
          <a:p>
            <a:pPr algn="ctr" rtl="1"/>
            <a:r>
              <a:rPr lang="ar-JO" sz="2400" dirty="0"/>
              <a:t>يتم إدارتها وصناعة محتواها من خلال نظم إدارة التعليم الرقمية </a:t>
            </a:r>
            <a:r>
              <a:rPr lang="en-US" sz="2400" dirty="0"/>
              <a:t>LMS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8AFBE3-3BA2-CE96-D82E-8AA712D04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69" y="2741690"/>
            <a:ext cx="5942804" cy="35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8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E5AE9D-6507-B649-BB69-309EB5F31C0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473200" y="6302594"/>
            <a:ext cx="4622800" cy="2929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92195-66B0-FE41-A262-CA982D9F74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8E5A201-4DD7-50D6-85FA-3958DA9AB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7" t="13136" r="2976" b="3327"/>
          <a:stretch/>
        </p:blipFill>
        <p:spPr>
          <a:xfrm>
            <a:off x="3325091" y="349123"/>
            <a:ext cx="6684611" cy="5915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E15D60-C59C-834C-2E7D-514253A7C276}"/>
              </a:ext>
            </a:extLst>
          </p:cNvPr>
          <p:cNvSpPr txBox="1"/>
          <p:nvPr/>
        </p:nvSpPr>
        <p:spPr>
          <a:xfrm>
            <a:off x="258097" y="1833085"/>
            <a:ext cx="2330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Three</a:t>
            </a:r>
            <a:r>
              <a:rPr lang="en-US" sz="2800" dirty="0"/>
              <a:t> important things to know about LMS</a:t>
            </a:r>
          </a:p>
        </p:txBody>
      </p:sp>
    </p:spTree>
    <p:extLst>
      <p:ext uri="{BB962C8B-B14F-4D97-AF65-F5344CB8AC3E}">
        <p14:creationId xmlns:p14="http://schemas.microsoft.com/office/powerpoint/2010/main" val="139590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92195-66B0-FE41-A262-CA982D9F74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1D3DB-EB76-4396-A877-943CC5F995AD}"/>
              </a:ext>
            </a:extLst>
          </p:cNvPr>
          <p:cNvSpPr txBox="1"/>
          <p:nvPr/>
        </p:nvSpPr>
        <p:spPr>
          <a:xfrm>
            <a:off x="3062415" y="2579347"/>
            <a:ext cx="76814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3200" dirty="0">
                <a:latin typeface="29LT Zarid Sans AL" panose="00000500000000000000" pitchFamily="50" charset="-78"/>
                <a:cs typeface="29LT Zarid Sans AL" panose="00000500000000000000" pitchFamily="50" charset="-78"/>
              </a:rPr>
              <a:t>التعلم على شبكة الإنترنت كلياً</a:t>
            </a:r>
            <a:endParaRPr lang="en-US" sz="3200" dirty="0">
              <a:latin typeface="29LT Zarid Sans AL" panose="00000500000000000000" pitchFamily="50" charset="-78"/>
              <a:cs typeface="29LT Zarid Sans AL" panose="00000500000000000000" pitchFamily="50" charset="-78"/>
            </a:endParaRPr>
          </a:p>
          <a:p>
            <a:pPr algn="r" rtl="1"/>
            <a:r>
              <a:rPr lang="ar-JO" sz="3200" dirty="0">
                <a:latin typeface="29LT Zarid Sans AL" panose="00000500000000000000" pitchFamily="50" charset="-78"/>
                <a:cs typeface="29LT Zarid Sans AL" panose="00000500000000000000" pitchFamily="50" charset="-78"/>
              </a:rPr>
              <a:t> </a:t>
            </a:r>
            <a:r>
              <a:rPr lang="en-US" sz="3200" dirty="0">
                <a:latin typeface="29LT Zarid Sans AL" panose="00000500000000000000" pitchFamily="50" charset="-78"/>
                <a:cs typeface="29LT Zarid Sans AL" panose="00000500000000000000" pitchFamily="50" charset="-78"/>
              </a:rPr>
              <a:t>Fully Online Learning </a:t>
            </a:r>
          </a:p>
          <a:p>
            <a:pPr algn="r" rtl="1"/>
            <a:r>
              <a:rPr lang="ar-JO" sz="3200" dirty="0">
                <a:latin typeface="29LT Zarid Sans AL" panose="00000500000000000000" pitchFamily="50" charset="-78"/>
                <a:cs typeface="29LT Zarid Sans AL" panose="00000500000000000000" pitchFamily="50" charset="-78"/>
              </a:rPr>
              <a:t>التعلم المباشر </a:t>
            </a:r>
            <a:r>
              <a:rPr lang="en-US" sz="3200" dirty="0">
                <a:latin typeface="29LT Zarid Sans AL" panose="00000500000000000000" pitchFamily="50" charset="-78"/>
                <a:cs typeface="29LT Zarid Sans AL" panose="00000500000000000000" pitchFamily="50" charset="-78"/>
              </a:rPr>
              <a:t>Face-to-Face</a:t>
            </a:r>
          </a:p>
          <a:p>
            <a:pPr algn="r" rtl="1"/>
            <a:r>
              <a:rPr lang="ar-JO" sz="3200" dirty="0">
                <a:latin typeface="29LT Zarid Sans AL" panose="00000500000000000000" pitchFamily="50" charset="-78"/>
                <a:cs typeface="29LT Zarid Sans AL" panose="00000500000000000000" pitchFamily="50" charset="-78"/>
              </a:rPr>
              <a:t>التعلم المدمج </a:t>
            </a:r>
            <a:r>
              <a:rPr lang="en-US" sz="3200" dirty="0">
                <a:latin typeface="29LT Zarid Sans AL" panose="00000500000000000000" pitchFamily="50" charset="-78"/>
                <a:cs typeface="29LT Zarid Sans AL" panose="00000500000000000000" pitchFamily="50" charset="-78"/>
              </a:rPr>
              <a:t>Blended Learning </a:t>
            </a:r>
            <a:endParaRPr lang="ar-JO" sz="3200" dirty="0">
              <a:latin typeface="29LT Zarid Sans AL" panose="00000500000000000000" pitchFamily="50" charset="-78"/>
              <a:cs typeface="29LT Zarid Sans AL" panose="00000500000000000000" pitchFamily="50" charset="-78"/>
            </a:endParaRPr>
          </a:p>
          <a:p>
            <a:pPr algn="r" rtl="1"/>
            <a:r>
              <a:rPr lang="ar-JO" sz="3200" dirty="0">
                <a:latin typeface="29LT Zarid Sans AL" panose="00000500000000000000" pitchFamily="50" charset="-78"/>
                <a:cs typeface="29LT Zarid Sans AL" panose="00000500000000000000" pitchFamily="50" charset="-78"/>
              </a:rPr>
              <a:t>التعلم الهجين </a:t>
            </a:r>
            <a:r>
              <a:rPr lang="en-US" sz="3200" dirty="0">
                <a:latin typeface="29LT Zarid Sans AL" panose="00000500000000000000" pitchFamily="50" charset="-78"/>
                <a:cs typeface="29LT Zarid Sans AL" panose="00000500000000000000" pitchFamily="50" charset="-78"/>
              </a:rPr>
              <a:t>Hybrid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3FDA0-7054-42B4-9830-A4C5DABE7111}"/>
              </a:ext>
            </a:extLst>
          </p:cNvPr>
          <p:cNvSpPr txBox="1"/>
          <p:nvPr/>
        </p:nvSpPr>
        <p:spPr>
          <a:xfrm>
            <a:off x="699796" y="923731"/>
            <a:ext cx="9703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29LT Zarid Sans AL" panose="00000500000000000000" pitchFamily="50" charset="-78"/>
                <a:cs typeface="29LT Zarid Sans AL" panose="00000500000000000000" pitchFamily="50" charset="-78"/>
              </a:rPr>
              <a:t>Current Teaching Methods</a:t>
            </a:r>
          </a:p>
        </p:txBody>
      </p:sp>
      <p:pic>
        <p:nvPicPr>
          <p:cNvPr id="5" name="Picture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BF452B5C-1384-4D2A-B387-BB3E0AFC1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58" y="2420851"/>
            <a:ext cx="5168770" cy="28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EB800-4C64-EC48-9281-9101A428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8" y="1808163"/>
            <a:ext cx="11948746" cy="16208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29LT Zarid Sans AL" panose="00000500000000000000" pitchFamily="50" charset="-78"/>
                <a:cs typeface="29LT Zarid Sans AL" panose="00000500000000000000" pitchFamily="50" charset="-78"/>
              </a:rPr>
              <a:t>Emerging Technologies</a:t>
            </a:r>
            <a:br>
              <a:rPr lang="en-US" dirty="0">
                <a:latin typeface="29LT Zarid Sans AL" panose="00000500000000000000" pitchFamily="50" charset="-78"/>
                <a:cs typeface="29LT Zarid Sans AL" panose="00000500000000000000" pitchFamily="50" charset="-78"/>
              </a:rPr>
            </a:br>
            <a:r>
              <a:rPr lang="en-US" dirty="0">
                <a:latin typeface="29LT Zarid Sans AL" panose="00000500000000000000" pitchFamily="50" charset="-78"/>
                <a:cs typeface="29LT Zarid Sans AL" panose="00000500000000000000" pitchFamily="50" charset="-78"/>
              </a:rPr>
              <a:t>Metaverse Case</a:t>
            </a:r>
          </a:p>
        </p:txBody>
      </p:sp>
    </p:spTree>
    <p:extLst>
      <p:ext uri="{BB962C8B-B14F-4D97-AF65-F5344CB8AC3E}">
        <p14:creationId xmlns:p14="http://schemas.microsoft.com/office/powerpoint/2010/main" val="34853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92195-66B0-FE41-A262-CA982D9F74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39CA36B-A14E-62ED-B49F-06C89908C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2" y="802790"/>
            <a:ext cx="5282560" cy="5158396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D5B7C7D-4A32-ED6F-C843-F3C94E2FC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236" y="703386"/>
            <a:ext cx="5083666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E5AE9D-6507-B649-BB69-309EB5F31C0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473200" y="6302594"/>
            <a:ext cx="4622800" cy="2929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92195-66B0-FE41-A262-CA982D9F74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97937" y="6302594"/>
            <a:ext cx="2743200" cy="292940"/>
          </a:xfrm>
          <a:prstGeom prst="rect">
            <a:avLst/>
          </a:prstGeom>
        </p:spPr>
        <p:txBody>
          <a:bodyPr/>
          <a:lstStyle/>
          <a:p>
            <a:fld id="{91E9E1E8-1B0F-8B45-9521-BF3ECF24693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3FDA0-7054-42B4-9830-A4C5DABE7111}"/>
              </a:ext>
            </a:extLst>
          </p:cNvPr>
          <p:cNvSpPr txBox="1"/>
          <p:nvPr/>
        </p:nvSpPr>
        <p:spPr>
          <a:xfrm>
            <a:off x="699796" y="332413"/>
            <a:ext cx="9703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29LT Zarid Sans AL" panose="00000500000000000000" pitchFamily="50" charset="-78"/>
                <a:cs typeface="29LT Zarid Sans AL" panose="00000500000000000000" pitchFamily="50" charset="-78"/>
              </a:rPr>
              <a:t>What is the Metaverse?</a:t>
            </a:r>
          </a:p>
        </p:txBody>
      </p:sp>
      <p:pic>
        <p:nvPicPr>
          <p:cNvPr id="7" name="Picture 6" descr="A picture containing floor, ceiling, indoor, person&#10;&#10;Description automatically generated">
            <a:extLst>
              <a:ext uri="{FF2B5EF4-FFF2-40B4-BE49-F238E27FC236}">
                <a16:creationId xmlns:a16="http://schemas.microsoft.com/office/drawing/2014/main" id="{D26EB4C5-9415-DD7F-7924-A8BEA0973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06" y="1180448"/>
            <a:ext cx="8294077" cy="55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Cover &amp; Section">
  <a:themeElements>
    <a:clrScheme name="PSUT 2">
      <a:dk1>
        <a:srgbClr val="001871"/>
      </a:dk1>
      <a:lt1>
        <a:srgbClr val="FFFFFF"/>
      </a:lt1>
      <a:dk2>
        <a:srgbClr val="001871"/>
      </a:dk2>
      <a:lt2>
        <a:srgbClr val="B8CCEA"/>
      </a:lt2>
      <a:accent1>
        <a:srgbClr val="00A9E0"/>
      </a:accent1>
      <a:accent2>
        <a:srgbClr val="FFCD00"/>
      </a:accent2>
      <a:accent3>
        <a:srgbClr val="ED8B00"/>
      </a:accent3>
      <a:accent4>
        <a:srgbClr val="F9413A"/>
      </a:accent4>
      <a:accent5>
        <a:srgbClr val="93328E"/>
      </a:accent5>
      <a:accent6>
        <a:srgbClr val="00AB8E"/>
      </a:accent6>
      <a:hlink>
        <a:srgbClr val="00A9E0"/>
      </a:hlink>
      <a:folHlink>
        <a:srgbClr val="9332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_Pattern">
  <a:themeElements>
    <a:clrScheme name="PSUT 2">
      <a:dk1>
        <a:srgbClr val="001871"/>
      </a:dk1>
      <a:lt1>
        <a:srgbClr val="FFFFFF"/>
      </a:lt1>
      <a:dk2>
        <a:srgbClr val="001871"/>
      </a:dk2>
      <a:lt2>
        <a:srgbClr val="B8CCEA"/>
      </a:lt2>
      <a:accent1>
        <a:srgbClr val="00A9E0"/>
      </a:accent1>
      <a:accent2>
        <a:srgbClr val="FFCD00"/>
      </a:accent2>
      <a:accent3>
        <a:srgbClr val="ED8B00"/>
      </a:accent3>
      <a:accent4>
        <a:srgbClr val="F9413A"/>
      </a:accent4>
      <a:accent5>
        <a:srgbClr val="93328E"/>
      </a:accent5>
      <a:accent6>
        <a:srgbClr val="00AB8E"/>
      </a:accent6>
      <a:hlink>
        <a:srgbClr val="00A9E0"/>
      </a:hlink>
      <a:folHlink>
        <a:srgbClr val="9332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_Blank">
  <a:themeElements>
    <a:clrScheme name="PSUT 2">
      <a:dk1>
        <a:srgbClr val="001871"/>
      </a:dk1>
      <a:lt1>
        <a:srgbClr val="FFFFFF"/>
      </a:lt1>
      <a:dk2>
        <a:srgbClr val="001871"/>
      </a:dk2>
      <a:lt2>
        <a:srgbClr val="B8CCEA"/>
      </a:lt2>
      <a:accent1>
        <a:srgbClr val="00A9E0"/>
      </a:accent1>
      <a:accent2>
        <a:srgbClr val="FFCD00"/>
      </a:accent2>
      <a:accent3>
        <a:srgbClr val="ED8B00"/>
      </a:accent3>
      <a:accent4>
        <a:srgbClr val="F9413A"/>
      </a:accent4>
      <a:accent5>
        <a:srgbClr val="93328E"/>
      </a:accent5>
      <a:accent6>
        <a:srgbClr val="00AB8E"/>
      </a:accent6>
      <a:hlink>
        <a:srgbClr val="00A9E0"/>
      </a:hlink>
      <a:folHlink>
        <a:srgbClr val="9332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203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29LT Zarid Sans AL</vt:lpstr>
      <vt:lpstr>Arial</vt:lpstr>
      <vt:lpstr>Calibri</vt:lpstr>
      <vt:lpstr>Calibri Light</vt:lpstr>
      <vt:lpstr>1_Cover &amp; Section</vt:lpstr>
      <vt:lpstr>Content_Pattern</vt:lpstr>
      <vt:lpstr>Content_Blank</vt:lpstr>
      <vt:lpstr>Metaverse PSUT Experience</vt:lpstr>
      <vt:lpstr>E-learning in General</vt:lpstr>
      <vt:lpstr>PowerPoint Presentation</vt:lpstr>
      <vt:lpstr>PowerPoint Presentation</vt:lpstr>
      <vt:lpstr>PowerPoint Presentation</vt:lpstr>
      <vt:lpstr>PowerPoint Presentation</vt:lpstr>
      <vt:lpstr>Emerging Technologies Metaverse Case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Adiy</dc:creator>
  <cp:lastModifiedBy>Adiy Tweissi</cp:lastModifiedBy>
  <cp:revision>61</cp:revision>
  <dcterms:created xsi:type="dcterms:W3CDTF">2021-08-04T15:04:47Z</dcterms:created>
  <dcterms:modified xsi:type="dcterms:W3CDTF">2023-05-17T14:01:15Z</dcterms:modified>
</cp:coreProperties>
</file>