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71" r:id="rId4"/>
    <p:sldId id="275" r:id="rId5"/>
    <p:sldId id="260" r:id="rId6"/>
    <p:sldId id="258" r:id="rId7"/>
    <p:sldId id="264" r:id="rId8"/>
    <p:sldId id="276" r:id="rId9"/>
    <p:sldId id="261" r:id="rId10"/>
    <p:sldId id="280" r:id="rId11"/>
    <p:sldId id="281" r:id="rId12"/>
    <p:sldId id="266" r:id="rId13"/>
    <p:sldId id="259" r:id="rId14"/>
    <p:sldId id="283" r:id="rId15"/>
    <p:sldId id="267" r:id="rId16"/>
    <p:sldId id="279" r:id="rId17"/>
    <p:sldId id="268" r:id="rId18"/>
    <p:sldId id="273" r:id="rId19"/>
    <p:sldId id="270" r:id="rId20"/>
    <p:sldId id="277" r:id="rId21"/>
    <p:sldId id="257" r:id="rId22"/>
    <p:sldId id="269"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82B"/>
    <a:srgbClr val="D5DDE7"/>
    <a:srgbClr val="DBE2EA"/>
    <a:srgbClr val="FFFFFF"/>
    <a:srgbClr val="D4DC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0" d="100"/>
          <a:sy n="100" d="100"/>
        </p:scale>
        <p:origin x="216"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0855-F49B-5A49-65D2-16425E6F9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7F4813-21EF-B674-ED07-BEF8908E14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6DE4FF-894E-C6E2-2CDF-8F09A00C649F}"/>
              </a:ext>
            </a:extLst>
          </p:cNvPr>
          <p:cNvSpPr>
            <a:spLocks noGrp="1"/>
          </p:cNvSpPr>
          <p:nvPr>
            <p:ph type="dt" sz="half" idx="10"/>
          </p:nvPr>
        </p:nvSpPr>
        <p:spPr/>
        <p:txBody>
          <a:bodyPr/>
          <a:lstStyle/>
          <a:p>
            <a:fld id="{3FF86A89-E4FA-4195-923B-A835CF549196}" type="datetimeFigureOut">
              <a:rPr lang="en-US" smtClean="0"/>
              <a:t>5/15/2023</a:t>
            </a:fld>
            <a:endParaRPr lang="en-US"/>
          </a:p>
        </p:txBody>
      </p:sp>
      <p:sp>
        <p:nvSpPr>
          <p:cNvPr id="5" name="Footer Placeholder 4">
            <a:extLst>
              <a:ext uri="{FF2B5EF4-FFF2-40B4-BE49-F238E27FC236}">
                <a16:creationId xmlns:a16="http://schemas.microsoft.com/office/drawing/2014/main" id="{452F6FB6-48E7-126E-B3DD-A0EDD3508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9BDD9-63E3-DFFC-D14B-868CF4A2EC79}"/>
              </a:ext>
            </a:extLst>
          </p:cNvPr>
          <p:cNvSpPr>
            <a:spLocks noGrp="1"/>
          </p:cNvSpPr>
          <p:nvPr>
            <p:ph type="sldNum" sz="quarter" idx="12"/>
          </p:nvPr>
        </p:nvSpPr>
        <p:spPr/>
        <p:txBody>
          <a:bodyPr/>
          <a:lstStyle/>
          <a:p>
            <a:fld id="{6D187CCF-4178-41B2-B222-3795A8ECB494}" type="slidenum">
              <a:rPr lang="en-US" smtClean="0"/>
              <a:t>‹#›</a:t>
            </a:fld>
            <a:endParaRPr lang="en-US"/>
          </a:p>
        </p:txBody>
      </p:sp>
    </p:spTree>
    <p:extLst>
      <p:ext uri="{BB962C8B-B14F-4D97-AF65-F5344CB8AC3E}">
        <p14:creationId xmlns:p14="http://schemas.microsoft.com/office/powerpoint/2010/main" val="1069613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1DC19-4C20-B05B-38FD-80AF7B8ABB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E415E-D52D-E8F0-13D8-4975346975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C17E2-BA8F-8E32-6750-B67B719E1F79}"/>
              </a:ext>
            </a:extLst>
          </p:cNvPr>
          <p:cNvSpPr>
            <a:spLocks noGrp="1"/>
          </p:cNvSpPr>
          <p:nvPr>
            <p:ph type="dt" sz="half" idx="10"/>
          </p:nvPr>
        </p:nvSpPr>
        <p:spPr/>
        <p:txBody>
          <a:bodyPr/>
          <a:lstStyle/>
          <a:p>
            <a:fld id="{3FF86A89-E4FA-4195-923B-A835CF549196}" type="datetimeFigureOut">
              <a:rPr lang="en-US" smtClean="0"/>
              <a:t>5/15/2023</a:t>
            </a:fld>
            <a:endParaRPr lang="en-US"/>
          </a:p>
        </p:txBody>
      </p:sp>
      <p:sp>
        <p:nvSpPr>
          <p:cNvPr id="5" name="Footer Placeholder 4">
            <a:extLst>
              <a:ext uri="{FF2B5EF4-FFF2-40B4-BE49-F238E27FC236}">
                <a16:creationId xmlns:a16="http://schemas.microsoft.com/office/drawing/2014/main" id="{25450DEF-5E9D-483A-1CD2-17BD39662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E8B75-9FCE-9154-171D-18C0033A629C}"/>
              </a:ext>
            </a:extLst>
          </p:cNvPr>
          <p:cNvSpPr>
            <a:spLocks noGrp="1"/>
          </p:cNvSpPr>
          <p:nvPr>
            <p:ph type="sldNum" sz="quarter" idx="12"/>
          </p:nvPr>
        </p:nvSpPr>
        <p:spPr/>
        <p:txBody>
          <a:bodyPr/>
          <a:lstStyle/>
          <a:p>
            <a:fld id="{6D187CCF-4178-41B2-B222-3795A8ECB494}" type="slidenum">
              <a:rPr lang="en-US" smtClean="0"/>
              <a:t>‹#›</a:t>
            </a:fld>
            <a:endParaRPr lang="en-US"/>
          </a:p>
        </p:txBody>
      </p:sp>
    </p:spTree>
    <p:extLst>
      <p:ext uri="{BB962C8B-B14F-4D97-AF65-F5344CB8AC3E}">
        <p14:creationId xmlns:p14="http://schemas.microsoft.com/office/powerpoint/2010/main" val="164413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103D4A-42FA-72D1-58CF-8D01784F3C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11288D-7CBD-041C-EEA1-F2881F2AED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E922A-527B-70E1-6BE1-3EC086443D63}"/>
              </a:ext>
            </a:extLst>
          </p:cNvPr>
          <p:cNvSpPr>
            <a:spLocks noGrp="1"/>
          </p:cNvSpPr>
          <p:nvPr>
            <p:ph type="dt" sz="half" idx="10"/>
          </p:nvPr>
        </p:nvSpPr>
        <p:spPr/>
        <p:txBody>
          <a:bodyPr/>
          <a:lstStyle/>
          <a:p>
            <a:fld id="{3FF86A89-E4FA-4195-923B-A835CF549196}" type="datetimeFigureOut">
              <a:rPr lang="en-US" smtClean="0"/>
              <a:t>5/15/2023</a:t>
            </a:fld>
            <a:endParaRPr lang="en-US"/>
          </a:p>
        </p:txBody>
      </p:sp>
      <p:sp>
        <p:nvSpPr>
          <p:cNvPr id="5" name="Footer Placeholder 4">
            <a:extLst>
              <a:ext uri="{FF2B5EF4-FFF2-40B4-BE49-F238E27FC236}">
                <a16:creationId xmlns:a16="http://schemas.microsoft.com/office/drawing/2014/main" id="{CD1F42FD-0DE3-AADE-0443-A9E9BBFC3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4B6CF-1360-B178-7761-27ED140D2017}"/>
              </a:ext>
            </a:extLst>
          </p:cNvPr>
          <p:cNvSpPr>
            <a:spLocks noGrp="1"/>
          </p:cNvSpPr>
          <p:nvPr>
            <p:ph type="sldNum" sz="quarter" idx="12"/>
          </p:nvPr>
        </p:nvSpPr>
        <p:spPr/>
        <p:txBody>
          <a:bodyPr/>
          <a:lstStyle/>
          <a:p>
            <a:fld id="{6D187CCF-4178-41B2-B222-3795A8ECB494}" type="slidenum">
              <a:rPr lang="en-US" smtClean="0"/>
              <a:t>‹#›</a:t>
            </a:fld>
            <a:endParaRPr lang="en-US"/>
          </a:p>
        </p:txBody>
      </p:sp>
    </p:spTree>
    <p:extLst>
      <p:ext uri="{BB962C8B-B14F-4D97-AF65-F5344CB8AC3E}">
        <p14:creationId xmlns:p14="http://schemas.microsoft.com/office/powerpoint/2010/main" val="203345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7FC33-8E67-DE4A-0915-CDC7862072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B5D60-512C-65EB-5E73-ECBCA97E0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27438-746E-F40C-685B-8EEEEF3571C4}"/>
              </a:ext>
            </a:extLst>
          </p:cNvPr>
          <p:cNvSpPr>
            <a:spLocks noGrp="1"/>
          </p:cNvSpPr>
          <p:nvPr>
            <p:ph type="dt" sz="half" idx="10"/>
          </p:nvPr>
        </p:nvSpPr>
        <p:spPr/>
        <p:txBody>
          <a:bodyPr/>
          <a:lstStyle/>
          <a:p>
            <a:fld id="{3FF86A89-E4FA-4195-923B-A835CF549196}" type="datetimeFigureOut">
              <a:rPr lang="en-US" smtClean="0"/>
              <a:t>5/15/2023</a:t>
            </a:fld>
            <a:endParaRPr lang="en-US"/>
          </a:p>
        </p:txBody>
      </p:sp>
      <p:sp>
        <p:nvSpPr>
          <p:cNvPr id="5" name="Footer Placeholder 4">
            <a:extLst>
              <a:ext uri="{FF2B5EF4-FFF2-40B4-BE49-F238E27FC236}">
                <a16:creationId xmlns:a16="http://schemas.microsoft.com/office/drawing/2014/main" id="{E6DB4484-4210-4D0D-37BE-569086AFB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33D6F-35BA-884F-95DF-EB721EFCF272}"/>
              </a:ext>
            </a:extLst>
          </p:cNvPr>
          <p:cNvSpPr>
            <a:spLocks noGrp="1"/>
          </p:cNvSpPr>
          <p:nvPr>
            <p:ph type="sldNum" sz="quarter" idx="12"/>
          </p:nvPr>
        </p:nvSpPr>
        <p:spPr/>
        <p:txBody>
          <a:bodyPr/>
          <a:lstStyle/>
          <a:p>
            <a:fld id="{6D187CCF-4178-41B2-B222-3795A8ECB494}" type="slidenum">
              <a:rPr lang="en-US" smtClean="0"/>
              <a:t>‹#›</a:t>
            </a:fld>
            <a:endParaRPr lang="en-US"/>
          </a:p>
        </p:txBody>
      </p:sp>
    </p:spTree>
    <p:extLst>
      <p:ext uri="{BB962C8B-B14F-4D97-AF65-F5344CB8AC3E}">
        <p14:creationId xmlns:p14="http://schemas.microsoft.com/office/powerpoint/2010/main" val="3394405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D3118-B281-90A3-78A0-C36F79C9D2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25930F-F445-3275-69E2-27722AA647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65C53E-1894-E051-BC18-762FE1B9D1C1}"/>
              </a:ext>
            </a:extLst>
          </p:cNvPr>
          <p:cNvSpPr>
            <a:spLocks noGrp="1"/>
          </p:cNvSpPr>
          <p:nvPr>
            <p:ph type="dt" sz="half" idx="10"/>
          </p:nvPr>
        </p:nvSpPr>
        <p:spPr/>
        <p:txBody>
          <a:bodyPr/>
          <a:lstStyle/>
          <a:p>
            <a:fld id="{3FF86A89-E4FA-4195-923B-A835CF549196}" type="datetimeFigureOut">
              <a:rPr lang="en-US" smtClean="0"/>
              <a:t>5/15/2023</a:t>
            </a:fld>
            <a:endParaRPr lang="en-US"/>
          </a:p>
        </p:txBody>
      </p:sp>
      <p:sp>
        <p:nvSpPr>
          <p:cNvPr id="5" name="Footer Placeholder 4">
            <a:extLst>
              <a:ext uri="{FF2B5EF4-FFF2-40B4-BE49-F238E27FC236}">
                <a16:creationId xmlns:a16="http://schemas.microsoft.com/office/drawing/2014/main" id="{C6EFEEC8-480C-26BC-CA3B-487C298CD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7EB06-6594-3420-12DE-0A5AF33B85AD}"/>
              </a:ext>
            </a:extLst>
          </p:cNvPr>
          <p:cNvSpPr>
            <a:spLocks noGrp="1"/>
          </p:cNvSpPr>
          <p:nvPr>
            <p:ph type="sldNum" sz="quarter" idx="12"/>
          </p:nvPr>
        </p:nvSpPr>
        <p:spPr/>
        <p:txBody>
          <a:bodyPr/>
          <a:lstStyle/>
          <a:p>
            <a:fld id="{6D187CCF-4178-41B2-B222-3795A8ECB494}" type="slidenum">
              <a:rPr lang="en-US" smtClean="0"/>
              <a:t>‹#›</a:t>
            </a:fld>
            <a:endParaRPr lang="en-US"/>
          </a:p>
        </p:txBody>
      </p:sp>
    </p:spTree>
    <p:extLst>
      <p:ext uri="{BB962C8B-B14F-4D97-AF65-F5344CB8AC3E}">
        <p14:creationId xmlns:p14="http://schemas.microsoft.com/office/powerpoint/2010/main" val="66116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53C3-6C7A-EA04-1B21-7248A687EA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D2472-81DF-E6D1-8C14-9960833ADB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4D666D-4847-87E6-04BC-F94E0C58A8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4BD6E2-01C0-7E2A-F112-4A8A9A0EFBD8}"/>
              </a:ext>
            </a:extLst>
          </p:cNvPr>
          <p:cNvSpPr>
            <a:spLocks noGrp="1"/>
          </p:cNvSpPr>
          <p:nvPr>
            <p:ph type="dt" sz="half" idx="10"/>
          </p:nvPr>
        </p:nvSpPr>
        <p:spPr/>
        <p:txBody>
          <a:bodyPr/>
          <a:lstStyle/>
          <a:p>
            <a:fld id="{3FF86A89-E4FA-4195-923B-A835CF549196}" type="datetimeFigureOut">
              <a:rPr lang="en-US" smtClean="0"/>
              <a:t>5/15/2023</a:t>
            </a:fld>
            <a:endParaRPr lang="en-US"/>
          </a:p>
        </p:txBody>
      </p:sp>
      <p:sp>
        <p:nvSpPr>
          <p:cNvPr id="6" name="Footer Placeholder 5">
            <a:extLst>
              <a:ext uri="{FF2B5EF4-FFF2-40B4-BE49-F238E27FC236}">
                <a16:creationId xmlns:a16="http://schemas.microsoft.com/office/drawing/2014/main" id="{E206EF57-3B37-98EC-E5A1-9CA1F9746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52DCAE-74AD-FE40-C406-53FBD0BC9FEC}"/>
              </a:ext>
            </a:extLst>
          </p:cNvPr>
          <p:cNvSpPr>
            <a:spLocks noGrp="1"/>
          </p:cNvSpPr>
          <p:nvPr>
            <p:ph type="sldNum" sz="quarter" idx="12"/>
          </p:nvPr>
        </p:nvSpPr>
        <p:spPr/>
        <p:txBody>
          <a:bodyPr/>
          <a:lstStyle/>
          <a:p>
            <a:fld id="{6D187CCF-4178-41B2-B222-3795A8ECB494}" type="slidenum">
              <a:rPr lang="en-US" smtClean="0"/>
              <a:t>‹#›</a:t>
            </a:fld>
            <a:endParaRPr lang="en-US"/>
          </a:p>
        </p:txBody>
      </p:sp>
    </p:spTree>
    <p:extLst>
      <p:ext uri="{BB962C8B-B14F-4D97-AF65-F5344CB8AC3E}">
        <p14:creationId xmlns:p14="http://schemas.microsoft.com/office/powerpoint/2010/main" val="2402575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F27A-12E1-2107-CFA4-9728F58C9A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8964D0-ED0E-8EA2-3588-33D0781EC4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324209-3324-1D91-540E-35A85C74E4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61BD0-E57A-8EA2-6F49-F4D7F86B8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8DCE80-E401-0691-60FE-107861394B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E3495A-210C-22B5-69C9-14EF9FFA588B}"/>
              </a:ext>
            </a:extLst>
          </p:cNvPr>
          <p:cNvSpPr>
            <a:spLocks noGrp="1"/>
          </p:cNvSpPr>
          <p:nvPr>
            <p:ph type="dt" sz="half" idx="10"/>
          </p:nvPr>
        </p:nvSpPr>
        <p:spPr/>
        <p:txBody>
          <a:bodyPr/>
          <a:lstStyle/>
          <a:p>
            <a:fld id="{3FF86A89-E4FA-4195-923B-A835CF549196}" type="datetimeFigureOut">
              <a:rPr lang="en-US" smtClean="0"/>
              <a:t>5/15/2023</a:t>
            </a:fld>
            <a:endParaRPr lang="en-US"/>
          </a:p>
        </p:txBody>
      </p:sp>
      <p:sp>
        <p:nvSpPr>
          <p:cNvPr id="8" name="Footer Placeholder 7">
            <a:extLst>
              <a:ext uri="{FF2B5EF4-FFF2-40B4-BE49-F238E27FC236}">
                <a16:creationId xmlns:a16="http://schemas.microsoft.com/office/drawing/2014/main" id="{6867A77D-5409-777B-8CEC-3AACC612CB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DFE89B-E0DC-1650-DD83-B0907D8FA07A}"/>
              </a:ext>
            </a:extLst>
          </p:cNvPr>
          <p:cNvSpPr>
            <a:spLocks noGrp="1"/>
          </p:cNvSpPr>
          <p:nvPr>
            <p:ph type="sldNum" sz="quarter" idx="12"/>
          </p:nvPr>
        </p:nvSpPr>
        <p:spPr/>
        <p:txBody>
          <a:bodyPr/>
          <a:lstStyle/>
          <a:p>
            <a:fld id="{6D187CCF-4178-41B2-B222-3795A8ECB494}" type="slidenum">
              <a:rPr lang="en-US" smtClean="0"/>
              <a:t>‹#›</a:t>
            </a:fld>
            <a:endParaRPr lang="en-US"/>
          </a:p>
        </p:txBody>
      </p:sp>
    </p:spTree>
    <p:extLst>
      <p:ext uri="{BB962C8B-B14F-4D97-AF65-F5344CB8AC3E}">
        <p14:creationId xmlns:p14="http://schemas.microsoft.com/office/powerpoint/2010/main" val="381409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5337C-9A19-7F02-B4D6-45BAC50E77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F8A0D2-4BBD-83C4-490C-0E2592D16C43}"/>
              </a:ext>
            </a:extLst>
          </p:cNvPr>
          <p:cNvSpPr>
            <a:spLocks noGrp="1"/>
          </p:cNvSpPr>
          <p:nvPr>
            <p:ph type="dt" sz="half" idx="10"/>
          </p:nvPr>
        </p:nvSpPr>
        <p:spPr/>
        <p:txBody>
          <a:bodyPr/>
          <a:lstStyle/>
          <a:p>
            <a:fld id="{3FF86A89-E4FA-4195-923B-A835CF549196}" type="datetimeFigureOut">
              <a:rPr lang="en-US" smtClean="0"/>
              <a:t>5/15/2023</a:t>
            </a:fld>
            <a:endParaRPr lang="en-US"/>
          </a:p>
        </p:txBody>
      </p:sp>
      <p:sp>
        <p:nvSpPr>
          <p:cNvPr id="4" name="Footer Placeholder 3">
            <a:extLst>
              <a:ext uri="{FF2B5EF4-FFF2-40B4-BE49-F238E27FC236}">
                <a16:creationId xmlns:a16="http://schemas.microsoft.com/office/drawing/2014/main" id="{C9D59E2E-E89B-9920-BD22-AF5B2B8129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BA4B11-D85B-C8CB-14C7-4DB3B09900DD}"/>
              </a:ext>
            </a:extLst>
          </p:cNvPr>
          <p:cNvSpPr>
            <a:spLocks noGrp="1"/>
          </p:cNvSpPr>
          <p:nvPr>
            <p:ph type="sldNum" sz="quarter" idx="12"/>
          </p:nvPr>
        </p:nvSpPr>
        <p:spPr/>
        <p:txBody>
          <a:bodyPr/>
          <a:lstStyle/>
          <a:p>
            <a:fld id="{6D187CCF-4178-41B2-B222-3795A8ECB494}" type="slidenum">
              <a:rPr lang="en-US" smtClean="0"/>
              <a:t>‹#›</a:t>
            </a:fld>
            <a:endParaRPr lang="en-US"/>
          </a:p>
        </p:txBody>
      </p:sp>
    </p:spTree>
    <p:extLst>
      <p:ext uri="{BB962C8B-B14F-4D97-AF65-F5344CB8AC3E}">
        <p14:creationId xmlns:p14="http://schemas.microsoft.com/office/powerpoint/2010/main" val="2714814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0FDEB-2BB8-AD2E-E7B5-E98BD51C4C1C}"/>
              </a:ext>
            </a:extLst>
          </p:cNvPr>
          <p:cNvSpPr>
            <a:spLocks noGrp="1"/>
          </p:cNvSpPr>
          <p:nvPr>
            <p:ph type="dt" sz="half" idx="10"/>
          </p:nvPr>
        </p:nvSpPr>
        <p:spPr/>
        <p:txBody>
          <a:bodyPr/>
          <a:lstStyle/>
          <a:p>
            <a:fld id="{3FF86A89-E4FA-4195-923B-A835CF549196}" type="datetimeFigureOut">
              <a:rPr lang="en-US" smtClean="0"/>
              <a:t>5/15/2023</a:t>
            </a:fld>
            <a:endParaRPr lang="en-US"/>
          </a:p>
        </p:txBody>
      </p:sp>
      <p:sp>
        <p:nvSpPr>
          <p:cNvPr id="3" name="Footer Placeholder 2">
            <a:extLst>
              <a:ext uri="{FF2B5EF4-FFF2-40B4-BE49-F238E27FC236}">
                <a16:creationId xmlns:a16="http://schemas.microsoft.com/office/drawing/2014/main" id="{575574B5-4287-3D5A-86D3-8CC0D71682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1C558-5656-BC21-EBA4-22F8E0E3E115}"/>
              </a:ext>
            </a:extLst>
          </p:cNvPr>
          <p:cNvSpPr>
            <a:spLocks noGrp="1"/>
          </p:cNvSpPr>
          <p:nvPr>
            <p:ph type="sldNum" sz="quarter" idx="12"/>
          </p:nvPr>
        </p:nvSpPr>
        <p:spPr/>
        <p:txBody>
          <a:bodyPr/>
          <a:lstStyle/>
          <a:p>
            <a:fld id="{6D187CCF-4178-41B2-B222-3795A8ECB494}" type="slidenum">
              <a:rPr lang="en-US" smtClean="0"/>
              <a:t>‹#›</a:t>
            </a:fld>
            <a:endParaRPr lang="en-US"/>
          </a:p>
        </p:txBody>
      </p:sp>
    </p:spTree>
    <p:extLst>
      <p:ext uri="{BB962C8B-B14F-4D97-AF65-F5344CB8AC3E}">
        <p14:creationId xmlns:p14="http://schemas.microsoft.com/office/powerpoint/2010/main" val="526502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0C09-D252-015B-0545-CE036642C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C1D59-8FBF-0301-06C4-D37A0625F4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3FE8C6-03EF-6745-978B-8047E9325B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11C938-D217-F895-D0CE-45FB7C13EED9}"/>
              </a:ext>
            </a:extLst>
          </p:cNvPr>
          <p:cNvSpPr>
            <a:spLocks noGrp="1"/>
          </p:cNvSpPr>
          <p:nvPr>
            <p:ph type="dt" sz="half" idx="10"/>
          </p:nvPr>
        </p:nvSpPr>
        <p:spPr/>
        <p:txBody>
          <a:bodyPr/>
          <a:lstStyle/>
          <a:p>
            <a:fld id="{3FF86A89-E4FA-4195-923B-A835CF549196}" type="datetimeFigureOut">
              <a:rPr lang="en-US" smtClean="0"/>
              <a:t>5/15/2023</a:t>
            </a:fld>
            <a:endParaRPr lang="en-US"/>
          </a:p>
        </p:txBody>
      </p:sp>
      <p:sp>
        <p:nvSpPr>
          <p:cNvPr id="6" name="Footer Placeholder 5">
            <a:extLst>
              <a:ext uri="{FF2B5EF4-FFF2-40B4-BE49-F238E27FC236}">
                <a16:creationId xmlns:a16="http://schemas.microsoft.com/office/drawing/2014/main" id="{BACA0B0A-D4A5-F350-7F90-5633484E1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8A80F2-0C1B-CB84-84D4-DEA88730EDDD}"/>
              </a:ext>
            </a:extLst>
          </p:cNvPr>
          <p:cNvSpPr>
            <a:spLocks noGrp="1"/>
          </p:cNvSpPr>
          <p:nvPr>
            <p:ph type="sldNum" sz="quarter" idx="12"/>
          </p:nvPr>
        </p:nvSpPr>
        <p:spPr/>
        <p:txBody>
          <a:bodyPr/>
          <a:lstStyle/>
          <a:p>
            <a:fld id="{6D187CCF-4178-41B2-B222-3795A8ECB494}" type="slidenum">
              <a:rPr lang="en-US" smtClean="0"/>
              <a:t>‹#›</a:t>
            </a:fld>
            <a:endParaRPr lang="en-US"/>
          </a:p>
        </p:txBody>
      </p:sp>
    </p:spTree>
    <p:extLst>
      <p:ext uri="{BB962C8B-B14F-4D97-AF65-F5344CB8AC3E}">
        <p14:creationId xmlns:p14="http://schemas.microsoft.com/office/powerpoint/2010/main" val="3993172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6C68-1A30-A0F6-5479-12A85CAA3C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5ED06-E07C-5F76-8F97-874FC1C961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E4C75A-2D1D-A98C-7D40-7B7F119E9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721E30-E73D-2B56-34AE-A38C00DF3F2B}"/>
              </a:ext>
            </a:extLst>
          </p:cNvPr>
          <p:cNvSpPr>
            <a:spLocks noGrp="1"/>
          </p:cNvSpPr>
          <p:nvPr>
            <p:ph type="dt" sz="half" idx="10"/>
          </p:nvPr>
        </p:nvSpPr>
        <p:spPr/>
        <p:txBody>
          <a:bodyPr/>
          <a:lstStyle/>
          <a:p>
            <a:fld id="{3FF86A89-E4FA-4195-923B-A835CF549196}" type="datetimeFigureOut">
              <a:rPr lang="en-US" smtClean="0"/>
              <a:t>5/15/2023</a:t>
            </a:fld>
            <a:endParaRPr lang="en-US"/>
          </a:p>
        </p:txBody>
      </p:sp>
      <p:sp>
        <p:nvSpPr>
          <p:cNvPr id="6" name="Footer Placeholder 5">
            <a:extLst>
              <a:ext uri="{FF2B5EF4-FFF2-40B4-BE49-F238E27FC236}">
                <a16:creationId xmlns:a16="http://schemas.microsoft.com/office/drawing/2014/main" id="{7E8DC388-C584-E208-AD2A-B2AB2186E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C9D85-8FFF-4B4C-DF75-C4F2799CB473}"/>
              </a:ext>
            </a:extLst>
          </p:cNvPr>
          <p:cNvSpPr>
            <a:spLocks noGrp="1"/>
          </p:cNvSpPr>
          <p:nvPr>
            <p:ph type="sldNum" sz="quarter" idx="12"/>
          </p:nvPr>
        </p:nvSpPr>
        <p:spPr/>
        <p:txBody>
          <a:bodyPr/>
          <a:lstStyle/>
          <a:p>
            <a:fld id="{6D187CCF-4178-41B2-B222-3795A8ECB494}" type="slidenum">
              <a:rPr lang="en-US" smtClean="0"/>
              <a:t>‹#›</a:t>
            </a:fld>
            <a:endParaRPr lang="en-US"/>
          </a:p>
        </p:txBody>
      </p:sp>
    </p:spTree>
    <p:extLst>
      <p:ext uri="{BB962C8B-B14F-4D97-AF65-F5344CB8AC3E}">
        <p14:creationId xmlns:p14="http://schemas.microsoft.com/office/powerpoint/2010/main" val="587988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87A4B2-DD70-CED4-39B4-2DF3514973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B4670F-3B4E-4EC0-7382-040D189DAF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3363B-39B4-C5C9-DC45-32DB8F3E8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86A89-E4FA-4195-923B-A835CF549196}" type="datetimeFigureOut">
              <a:rPr lang="en-US" smtClean="0"/>
              <a:t>5/15/2023</a:t>
            </a:fld>
            <a:endParaRPr lang="en-US"/>
          </a:p>
        </p:txBody>
      </p:sp>
      <p:sp>
        <p:nvSpPr>
          <p:cNvPr id="5" name="Footer Placeholder 4">
            <a:extLst>
              <a:ext uri="{FF2B5EF4-FFF2-40B4-BE49-F238E27FC236}">
                <a16:creationId xmlns:a16="http://schemas.microsoft.com/office/drawing/2014/main" id="{6EF28AD9-77A3-63BD-117C-FDFA5AFD59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DC2414-112C-E74B-29FD-0BDF18568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187CCF-4178-41B2-B222-3795A8ECB494}" type="slidenum">
              <a:rPr lang="en-US" smtClean="0"/>
              <a:t>‹#›</a:t>
            </a:fld>
            <a:endParaRPr lang="en-US"/>
          </a:p>
        </p:txBody>
      </p:sp>
    </p:spTree>
    <p:extLst>
      <p:ext uri="{BB962C8B-B14F-4D97-AF65-F5344CB8AC3E}">
        <p14:creationId xmlns:p14="http://schemas.microsoft.com/office/powerpoint/2010/main" val="2750927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907E5DB-2DC4-CD59-C979-DA277575B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1AB984-EC29-61DB-E9FC-0031B2C8E456}"/>
              </a:ext>
            </a:extLst>
          </p:cNvPr>
          <p:cNvSpPr>
            <a:spLocks noGrp="1"/>
          </p:cNvSpPr>
          <p:nvPr>
            <p:ph type="ctrTitle"/>
          </p:nvPr>
        </p:nvSpPr>
        <p:spPr>
          <a:xfrm>
            <a:off x="0" y="199567"/>
            <a:ext cx="12192000" cy="1201067"/>
          </a:xfrm>
          <a:solidFill>
            <a:srgbClr val="FF0000"/>
          </a:solidFill>
        </p:spPr>
        <p:txBody>
          <a:bodyPr>
            <a:normAutofit/>
          </a:bodyPr>
          <a:lstStyle/>
          <a:p>
            <a:r>
              <a:rPr lang="ar-JO" sz="4800" b="1" dirty="0" err="1">
                <a:solidFill>
                  <a:schemeClr val="bg1"/>
                </a:solidFill>
              </a:rPr>
              <a:t>الميتافيرس</a:t>
            </a:r>
            <a:r>
              <a:rPr lang="ar-JO" sz="4800" b="1" dirty="0">
                <a:solidFill>
                  <a:schemeClr val="bg1"/>
                </a:solidFill>
              </a:rPr>
              <a:t> في التعليم بين الخيال والواقع</a:t>
            </a:r>
            <a:endParaRPr lang="en-US" sz="4800" b="1" dirty="0">
              <a:solidFill>
                <a:schemeClr val="bg1"/>
              </a:solidFill>
            </a:endParaRPr>
          </a:p>
        </p:txBody>
      </p:sp>
      <p:sp>
        <p:nvSpPr>
          <p:cNvPr id="3" name="Subtitle 2">
            <a:extLst>
              <a:ext uri="{FF2B5EF4-FFF2-40B4-BE49-F238E27FC236}">
                <a16:creationId xmlns:a16="http://schemas.microsoft.com/office/drawing/2014/main" id="{B711FE3F-4BA0-5EFB-8129-490745FDC5C4}"/>
              </a:ext>
            </a:extLst>
          </p:cNvPr>
          <p:cNvSpPr>
            <a:spLocks noGrp="1"/>
          </p:cNvSpPr>
          <p:nvPr>
            <p:ph type="subTitle" idx="1"/>
          </p:nvPr>
        </p:nvSpPr>
        <p:spPr>
          <a:xfrm>
            <a:off x="1524000" y="1704304"/>
            <a:ext cx="9144000" cy="1402963"/>
          </a:xfrm>
        </p:spPr>
        <p:txBody>
          <a:bodyPr/>
          <a:lstStyle/>
          <a:p>
            <a:pPr rtl="1"/>
            <a:r>
              <a:rPr lang="ar-JO" dirty="0">
                <a:solidFill>
                  <a:schemeClr val="bg1"/>
                </a:solidFill>
              </a:rPr>
              <a:t>د. عاطف أبو حميد الشرمان</a:t>
            </a:r>
          </a:p>
          <a:p>
            <a:pPr rtl="1"/>
            <a:r>
              <a:rPr lang="ar-JO" dirty="0">
                <a:solidFill>
                  <a:schemeClr val="bg1"/>
                </a:solidFill>
              </a:rPr>
              <a:t>مؤتمر التعليم الإلكتروني \مدارس الحصاد التربوي</a:t>
            </a:r>
          </a:p>
          <a:p>
            <a:pPr rtl="1"/>
            <a:r>
              <a:rPr lang="ar-JO" dirty="0">
                <a:solidFill>
                  <a:schemeClr val="bg1"/>
                </a:solidFill>
              </a:rPr>
              <a:t>20-21\5\2023</a:t>
            </a:r>
            <a:endParaRPr lang="en-US" dirty="0">
              <a:solidFill>
                <a:schemeClr val="bg1"/>
              </a:solidFill>
            </a:endParaRPr>
          </a:p>
        </p:txBody>
      </p:sp>
      <p:pic>
        <p:nvPicPr>
          <p:cNvPr id="1026" name="Picture 2" descr="elc">
            <a:extLst>
              <a:ext uri="{FF2B5EF4-FFF2-40B4-BE49-F238E27FC236}">
                <a16:creationId xmlns:a16="http://schemas.microsoft.com/office/drawing/2014/main" id="{D8D5CE06-324F-3E10-9D02-FECEABA1E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82" y="199567"/>
            <a:ext cx="1581151" cy="12010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04DC20A-8CB5-0BC8-93A0-4A351BEDA89E}"/>
              </a:ext>
            </a:extLst>
          </p:cNvPr>
          <p:cNvSpPr/>
          <p:nvPr/>
        </p:nvSpPr>
        <p:spPr>
          <a:xfrm>
            <a:off x="0" y="3023118"/>
            <a:ext cx="12192000" cy="3834882"/>
          </a:xfrm>
          <a:prstGeom prst="rect">
            <a:avLst/>
          </a:prstGeom>
          <a:blipFill dpi="0" rotWithShape="1">
            <a:blip r:embed="rId4">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FE748B8-887B-7D57-5B9A-945336FB9626}"/>
              </a:ext>
            </a:extLst>
          </p:cNvPr>
          <p:cNvPicPr>
            <a:picLocks noChangeAspect="1"/>
          </p:cNvPicPr>
          <p:nvPr/>
        </p:nvPicPr>
        <p:blipFill rotWithShape="1">
          <a:blip r:embed="rId5">
            <a:extLst>
              <a:ext uri="{28A0092B-C50C-407E-A947-70E740481C1C}">
                <a14:useLocalDpi xmlns:a14="http://schemas.microsoft.com/office/drawing/2010/main" val="0"/>
              </a:ext>
            </a:extLst>
          </a:blip>
          <a:srcRect l="73430" t="10068" r="3514" b="68183"/>
          <a:stretch/>
        </p:blipFill>
        <p:spPr>
          <a:xfrm>
            <a:off x="10768477" y="199567"/>
            <a:ext cx="1273241" cy="1201067"/>
          </a:xfrm>
          <a:prstGeom prst="rect">
            <a:avLst/>
          </a:prstGeom>
        </p:spPr>
      </p:pic>
    </p:spTree>
    <p:extLst>
      <p:ext uri="{BB962C8B-B14F-4D97-AF65-F5344CB8AC3E}">
        <p14:creationId xmlns:p14="http://schemas.microsoft.com/office/powerpoint/2010/main" val="3915186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2B5C-ED02-C415-B623-FA16A76C5EC7}"/>
              </a:ext>
            </a:extLst>
          </p:cNvPr>
          <p:cNvSpPr>
            <a:spLocks noGrp="1"/>
          </p:cNvSpPr>
          <p:nvPr>
            <p:ph type="title"/>
          </p:nvPr>
        </p:nvSpPr>
        <p:spPr/>
        <p:txBody>
          <a:bodyPr/>
          <a:lstStyle/>
          <a:p>
            <a:pPr algn="r" rtl="1"/>
            <a:r>
              <a:rPr lang="ar-JO" b="1" i="0" dirty="0" err="1">
                <a:solidFill>
                  <a:srgbClr val="202124"/>
                </a:solidFill>
                <a:effectLst/>
                <a:latin typeface="Roboto" panose="02000000000000000000" pitchFamily="2" charset="0"/>
              </a:rPr>
              <a:t>الميتافيرس</a:t>
            </a:r>
            <a:r>
              <a:rPr lang="ar-JO" b="1" i="0" dirty="0">
                <a:solidFill>
                  <a:srgbClr val="202124"/>
                </a:solidFill>
                <a:effectLst/>
                <a:latin typeface="Roboto" panose="02000000000000000000" pitchFamily="2" charset="0"/>
              </a:rPr>
              <a:t> بين الخيال والواقع:</a:t>
            </a:r>
            <a:endParaRPr lang="en-US" b="1" dirty="0"/>
          </a:p>
        </p:txBody>
      </p:sp>
      <p:sp>
        <p:nvSpPr>
          <p:cNvPr id="3" name="Content Placeholder 2">
            <a:extLst>
              <a:ext uri="{FF2B5EF4-FFF2-40B4-BE49-F238E27FC236}">
                <a16:creationId xmlns:a16="http://schemas.microsoft.com/office/drawing/2014/main" id="{DF328BD5-FADD-DCFA-CAF4-BEB8E277C73B}"/>
              </a:ext>
            </a:extLst>
          </p:cNvPr>
          <p:cNvSpPr>
            <a:spLocks noGrp="1"/>
          </p:cNvSpPr>
          <p:nvPr>
            <p:ph idx="1"/>
          </p:nvPr>
        </p:nvSpPr>
        <p:spPr/>
        <p:txBody>
          <a:bodyPr>
            <a:normAutofit fontScale="92500" lnSpcReduction="20000"/>
          </a:bodyPr>
          <a:lstStyle/>
          <a:p>
            <a:pPr marL="0" indent="0" algn="r" rtl="1">
              <a:buNone/>
            </a:pPr>
            <a:r>
              <a:rPr lang="ar-JO" b="1" u="sng" dirty="0">
                <a:solidFill>
                  <a:srgbClr val="FF0000"/>
                </a:solidFill>
                <a:latin typeface="Roboto" panose="02000000000000000000" pitchFamily="2" charset="0"/>
              </a:rPr>
              <a:t>الخيال: </a:t>
            </a:r>
          </a:p>
          <a:p>
            <a:pPr marL="0" indent="0" algn="r" rtl="1">
              <a:buNone/>
            </a:pPr>
            <a:br>
              <a:rPr lang="ar-JO" dirty="0"/>
            </a:br>
            <a:r>
              <a:rPr lang="ar-JO" b="0" i="0" dirty="0">
                <a:solidFill>
                  <a:srgbClr val="202124"/>
                </a:solidFill>
                <a:effectLst/>
                <a:latin typeface="Roboto" panose="02000000000000000000" pitchFamily="2" charset="0"/>
              </a:rPr>
              <a:t>1- المتفائلون: أن هذه التكنولوجيا ستعمل على تغيير التعليم بشكل جذري لتحل محل البيئة الواقعية </a:t>
            </a:r>
          </a:p>
          <a:p>
            <a:pPr marL="0" indent="0" algn="r" rtl="1">
              <a:buNone/>
            </a:pPr>
            <a:br>
              <a:rPr lang="ar-JO" dirty="0"/>
            </a:br>
            <a:r>
              <a:rPr lang="ar-JO" b="0" i="0" dirty="0">
                <a:solidFill>
                  <a:srgbClr val="202124"/>
                </a:solidFill>
                <a:effectLst/>
                <a:latin typeface="Roboto" panose="02000000000000000000" pitchFamily="2" charset="0"/>
              </a:rPr>
              <a:t>2- المتشائمون: هذه التكنولوجيا ستعمل على تخريب التعليم وتعيث فسادا في الفضاء التعليمي منتهكة الخصوصية وتهدد مهنة التعليم ودور المعلم في العملية التعليمية.</a:t>
            </a:r>
          </a:p>
          <a:p>
            <a:pPr marL="0" indent="0" algn="r" rtl="1">
              <a:buNone/>
            </a:pPr>
            <a:br>
              <a:rPr lang="ar-JO" dirty="0"/>
            </a:br>
            <a:r>
              <a:rPr lang="ar-JO" b="0" i="0" dirty="0">
                <a:solidFill>
                  <a:srgbClr val="202124"/>
                </a:solidFill>
                <a:effectLst/>
                <a:latin typeface="Roboto" panose="02000000000000000000" pitchFamily="2" charset="0"/>
              </a:rPr>
              <a:t>3- </a:t>
            </a:r>
            <a:r>
              <a:rPr lang="ar-JO" b="0" i="0" dirty="0" err="1">
                <a:solidFill>
                  <a:srgbClr val="202124"/>
                </a:solidFill>
                <a:effectLst/>
                <a:latin typeface="Roboto" panose="02000000000000000000" pitchFamily="2" charset="0"/>
              </a:rPr>
              <a:t>المتشائلون</a:t>
            </a:r>
            <a:r>
              <a:rPr lang="ar-JO" b="0" i="0" dirty="0">
                <a:solidFill>
                  <a:srgbClr val="202124"/>
                </a:solidFill>
                <a:effectLst/>
                <a:latin typeface="Roboto" panose="02000000000000000000" pitchFamily="2" charset="0"/>
              </a:rPr>
              <a:t>: لننتظر ونرى!</a:t>
            </a:r>
          </a:p>
          <a:p>
            <a:pPr marL="0" indent="0" algn="r" rtl="1">
              <a:buNone/>
            </a:pPr>
            <a:br>
              <a:rPr lang="ar-JO" dirty="0"/>
            </a:br>
            <a:r>
              <a:rPr lang="ar-JO" b="1" i="0" u="sng" dirty="0">
                <a:solidFill>
                  <a:srgbClr val="FF0000"/>
                </a:solidFill>
                <a:effectLst/>
                <a:latin typeface="Roboto" panose="02000000000000000000" pitchFamily="2" charset="0"/>
              </a:rPr>
              <a:t>الواقع:</a:t>
            </a:r>
          </a:p>
          <a:p>
            <a:pPr marL="0" indent="0" algn="r" rtl="1">
              <a:buNone/>
            </a:pPr>
            <a:br>
              <a:rPr lang="ar-JO" dirty="0"/>
            </a:br>
            <a:r>
              <a:rPr lang="ar-JO" b="0" i="0" dirty="0">
                <a:solidFill>
                  <a:srgbClr val="202124"/>
                </a:solidFill>
                <a:effectLst/>
                <a:latin typeface="Roboto" panose="02000000000000000000" pitchFamily="2" charset="0"/>
              </a:rPr>
              <a:t>أي تكنولوجيا هي أدوات فيها إمكانيات إذا استخدمت بشكل إيجابي وحكيم لخدمة العملية التعليمية والوصول إلى مخرجات أفضل.</a:t>
            </a:r>
            <a:endParaRPr lang="en-US" dirty="0"/>
          </a:p>
        </p:txBody>
      </p:sp>
    </p:spTree>
    <p:extLst>
      <p:ext uri="{BB962C8B-B14F-4D97-AF65-F5344CB8AC3E}">
        <p14:creationId xmlns:p14="http://schemas.microsoft.com/office/powerpoint/2010/main" val="249069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15 Effective Ways You Can Learn How to Learn | Science of People">
            <a:extLst>
              <a:ext uri="{FF2B5EF4-FFF2-40B4-BE49-F238E27FC236}">
                <a16:creationId xmlns:a16="http://schemas.microsoft.com/office/drawing/2014/main" id="{6FFE3CB6-254C-F5B2-B5AF-6970DB444A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98B8B6-56C4-690B-EEE6-10CF19E63800}"/>
              </a:ext>
            </a:extLst>
          </p:cNvPr>
          <p:cNvSpPr>
            <a:spLocks noGrp="1"/>
          </p:cNvSpPr>
          <p:nvPr>
            <p:ph type="title"/>
          </p:nvPr>
        </p:nvSpPr>
        <p:spPr>
          <a:xfrm>
            <a:off x="5257800" y="419354"/>
            <a:ext cx="6383298" cy="804609"/>
          </a:xfrm>
        </p:spPr>
        <p:txBody>
          <a:bodyPr/>
          <a:lstStyle/>
          <a:p>
            <a:pPr algn="r" rtl="1"/>
            <a:r>
              <a:rPr lang="ar-JO" b="1" dirty="0"/>
              <a:t>تعلم كيف تتعلم</a:t>
            </a:r>
            <a:endParaRPr lang="en-US" b="1" dirty="0"/>
          </a:p>
        </p:txBody>
      </p:sp>
      <p:sp>
        <p:nvSpPr>
          <p:cNvPr id="3" name="Content Placeholder 2">
            <a:extLst>
              <a:ext uri="{FF2B5EF4-FFF2-40B4-BE49-F238E27FC236}">
                <a16:creationId xmlns:a16="http://schemas.microsoft.com/office/drawing/2014/main" id="{5DB697B0-9388-2CEB-F581-DDF81C21AC31}"/>
              </a:ext>
            </a:extLst>
          </p:cNvPr>
          <p:cNvSpPr>
            <a:spLocks noGrp="1"/>
          </p:cNvSpPr>
          <p:nvPr>
            <p:ph idx="1"/>
          </p:nvPr>
        </p:nvSpPr>
        <p:spPr>
          <a:xfrm>
            <a:off x="5334000" y="1643317"/>
            <a:ext cx="6629400" cy="5109908"/>
          </a:xfrm>
        </p:spPr>
        <p:txBody>
          <a:bodyPr>
            <a:normAutofit/>
          </a:bodyPr>
          <a:lstStyle/>
          <a:p>
            <a:pPr algn="r" rtl="1"/>
            <a:r>
              <a:rPr lang="ar-JO" b="0" i="0" dirty="0">
                <a:solidFill>
                  <a:srgbClr val="202124"/>
                </a:solidFill>
                <a:effectLst/>
                <a:latin typeface="Roboto" panose="02000000000000000000" pitchFamily="2" charset="0"/>
              </a:rPr>
              <a:t>قد يكون أكبر تأثير للتطورات التي تحدث مؤخرا دعوتها لإعادة النظر في جوهر التعليم لدينا وما يقوم به فعليا في حياة الطالب. </a:t>
            </a:r>
          </a:p>
          <a:p>
            <a:pPr algn="r" rtl="1"/>
            <a:r>
              <a:rPr lang="ar-JO" b="0" i="0" dirty="0">
                <a:solidFill>
                  <a:srgbClr val="202124"/>
                </a:solidFill>
                <a:effectLst/>
                <a:latin typeface="Roboto" panose="02000000000000000000" pitchFamily="2" charset="0"/>
              </a:rPr>
              <a:t>التركيز الان يجب أن يكون على تعليم الطالب كيف يتعلم ليكون قادرا على تحديث مهاراته ومعارفه باستمرار. وهذا يتطلب أيضا التركيز على تعزيز المرونة المعرفية لدى الطالب وان يتعاطى بإيجابية مع المتغيرات المستمرة والمتسارعة. </a:t>
            </a:r>
            <a:endParaRPr lang="en-US" b="0" i="0" dirty="0">
              <a:solidFill>
                <a:srgbClr val="202124"/>
              </a:solidFill>
              <a:effectLst/>
              <a:latin typeface="Roboto" panose="02000000000000000000" pitchFamily="2" charset="0"/>
            </a:endParaRPr>
          </a:p>
          <a:p>
            <a:pPr algn="r" rtl="1"/>
            <a:r>
              <a:rPr lang="ar-JO" dirty="0">
                <a:solidFill>
                  <a:srgbClr val="202124"/>
                </a:solidFill>
                <a:latin typeface="Roboto" panose="02000000000000000000" pitchFamily="2" charset="0"/>
              </a:rPr>
              <a:t>حسب المنتدى الاقتصادي العالمي (2020): </a:t>
            </a:r>
            <a:r>
              <a:rPr lang="ar-JO" b="0" i="0" dirty="0">
                <a:solidFill>
                  <a:srgbClr val="202124"/>
                </a:solidFill>
                <a:effectLst/>
                <a:latin typeface="Roboto" panose="02000000000000000000" pitchFamily="2" charset="0"/>
              </a:rPr>
              <a:t>أكثر من نصف العاملين </a:t>
            </a:r>
            <a:r>
              <a:rPr lang="ar-JO" dirty="0">
                <a:solidFill>
                  <a:srgbClr val="202124"/>
                </a:solidFill>
                <a:latin typeface="Roboto" panose="02000000000000000000" pitchFamily="2" charset="0"/>
              </a:rPr>
              <a:t>يحتاجون إما إلى تطوير </a:t>
            </a:r>
            <a:r>
              <a:rPr lang="ar-JO" b="0" i="0" dirty="0">
                <a:solidFill>
                  <a:srgbClr val="202124"/>
                </a:solidFill>
                <a:effectLst/>
                <a:latin typeface="Roboto" panose="02000000000000000000" pitchFamily="2" charset="0"/>
              </a:rPr>
              <a:t>مهاراتهم أو اكتساب مهارات جديدة بحلول العام 2025 </a:t>
            </a:r>
            <a:r>
              <a:rPr lang="ar-JO" b="1" i="0" dirty="0">
                <a:solidFill>
                  <a:srgbClr val="FF0000"/>
                </a:solidFill>
                <a:effectLst/>
                <a:latin typeface="Roboto" panose="02000000000000000000" pitchFamily="2" charset="0"/>
              </a:rPr>
              <a:t>وهم لا يعلمون كيف</a:t>
            </a:r>
            <a:r>
              <a:rPr lang="ar-JO" b="0" i="0" dirty="0">
                <a:solidFill>
                  <a:srgbClr val="202124"/>
                </a:solidFill>
                <a:effectLst/>
                <a:latin typeface="Roboto" panose="02000000000000000000" pitchFamily="2" charset="0"/>
              </a:rPr>
              <a:t>.</a:t>
            </a:r>
            <a:endParaRPr lang="en-US" dirty="0"/>
          </a:p>
        </p:txBody>
      </p:sp>
    </p:spTree>
    <p:extLst>
      <p:ext uri="{BB962C8B-B14F-4D97-AF65-F5344CB8AC3E}">
        <p14:creationId xmlns:p14="http://schemas.microsoft.com/office/powerpoint/2010/main" val="273001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7D0F-9B54-B88B-41E3-FAF5705788F8}"/>
              </a:ext>
            </a:extLst>
          </p:cNvPr>
          <p:cNvSpPr>
            <a:spLocks noGrp="1"/>
          </p:cNvSpPr>
          <p:nvPr>
            <p:ph type="title"/>
          </p:nvPr>
        </p:nvSpPr>
        <p:spPr/>
        <p:txBody>
          <a:bodyPr/>
          <a:lstStyle/>
          <a:p>
            <a:pPr algn="r" rtl="1"/>
            <a:r>
              <a:rPr lang="ar-JO" b="1" dirty="0"/>
              <a:t>التعلم </a:t>
            </a:r>
            <a:r>
              <a:rPr lang="ar-JO" b="1" dirty="0" err="1"/>
              <a:t>الخبراتي</a:t>
            </a:r>
            <a:r>
              <a:rPr lang="en-US" b="1" dirty="0"/>
              <a:t> Learning by experience </a:t>
            </a:r>
          </a:p>
        </p:txBody>
      </p:sp>
      <p:sp>
        <p:nvSpPr>
          <p:cNvPr id="3" name="Content Placeholder 2">
            <a:extLst>
              <a:ext uri="{FF2B5EF4-FFF2-40B4-BE49-F238E27FC236}">
                <a16:creationId xmlns:a16="http://schemas.microsoft.com/office/drawing/2014/main" id="{4AA2AAA8-0CFB-9DD1-9E6E-EEABE7825B86}"/>
              </a:ext>
            </a:extLst>
          </p:cNvPr>
          <p:cNvSpPr>
            <a:spLocks noGrp="1"/>
          </p:cNvSpPr>
          <p:nvPr>
            <p:ph idx="1"/>
          </p:nvPr>
        </p:nvSpPr>
        <p:spPr/>
        <p:txBody>
          <a:bodyPr/>
          <a:lstStyle/>
          <a:p>
            <a:pPr algn="r" rtl="1">
              <a:lnSpc>
                <a:spcPct val="150000"/>
              </a:lnSpc>
            </a:pPr>
            <a:r>
              <a:rPr lang="ar-JO" dirty="0"/>
              <a:t>التعلم </a:t>
            </a:r>
            <a:r>
              <a:rPr lang="ar-JO" dirty="0" err="1"/>
              <a:t>الخبراتي</a:t>
            </a:r>
            <a:r>
              <a:rPr lang="ar-JO" dirty="0"/>
              <a:t> من الممكن أن يزيد نسبة تذكر الطلبة إلى 75%</a:t>
            </a:r>
          </a:p>
          <a:p>
            <a:pPr algn="r" rtl="1">
              <a:lnSpc>
                <a:spcPct val="150000"/>
              </a:lnSpc>
            </a:pPr>
            <a:r>
              <a:rPr lang="ar-JO" dirty="0"/>
              <a:t>إن تعذر توفير خبرات تعلم للطلبة في المواد المختلفة في الوضع الطبيعي فقد تكون </a:t>
            </a:r>
            <a:r>
              <a:rPr lang="ar-JO" dirty="0" err="1"/>
              <a:t>الميتافيرس</a:t>
            </a:r>
            <a:r>
              <a:rPr lang="ar-JO" dirty="0"/>
              <a:t> حلا لذلك. </a:t>
            </a:r>
          </a:p>
          <a:p>
            <a:pPr algn="r" rtl="1">
              <a:lnSpc>
                <a:spcPct val="150000"/>
              </a:lnSpc>
            </a:pPr>
            <a:endParaRPr lang="en-US" dirty="0"/>
          </a:p>
        </p:txBody>
      </p:sp>
    </p:spTree>
    <p:extLst>
      <p:ext uri="{BB962C8B-B14F-4D97-AF65-F5344CB8AC3E}">
        <p14:creationId xmlns:p14="http://schemas.microsoft.com/office/powerpoint/2010/main" val="1469506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178D46-9F48-7255-47B5-84B6F6C1A411}"/>
              </a:ext>
            </a:extLst>
          </p:cNvPr>
          <p:cNvPicPr>
            <a:picLocks noChangeAspect="1"/>
          </p:cNvPicPr>
          <p:nvPr/>
        </p:nvPicPr>
        <p:blipFill rotWithShape="1">
          <a:blip r:embed="rId2"/>
          <a:srcRect t="30399"/>
          <a:stretch/>
        </p:blipFill>
        <p:spPr>
          <a:xfrm>
            <a:off x="295275" y="2175879"/>
            <a:ext cx="10984540" cy="2888830"/>
          </a:xfrm>
          <a:prstGeom prst="rect">
            <a:avLst/>
          </a:prstGeom>
        </p:spPr>
      </p:pic>
      <p:sp>
        <p:nvSpPr>
          <p:cNvPr id="5" name="Title 4">
            <a:extLst>
              <a:ext uri="{FF2B5EF4-FFF2-40B4-BE49-F238E27FC236}">
                <a16:creationId xmlns:a16="http://schemas.microsoft.com/office/drawing/2014/main" id="{9EFD7BD6-273F-2247-B7EE-367D22A99820}"/>
              </a:ext>
            </a:extLst>
          </p:cNvPr>
          <p:cNvSpPr>
            <a:spLocks noGrp="1"/>
          </p:cNvSpPr>
          <p:nvPr>
            <p:ph type="title"/>
          </p:nvPr>
        </p:nvSpPr>
        <p:spPr/>
        <p:txBody>
          <a:bodyPr/>
          <a:lstStyle/>
          <a:p>
            <a:pPr algn="r" rtl="1"/>
            <a:r>
              <a:rPr lang="ar-JO" b="1" dirty="0"/>
              <a:t>تطبيقات </a:t>
            </a:r>
            <a:r>
              <a:rPr lang="ar-JO" b="1" dirty="0" err="1"/>
              <a:t>الميتافيرس</a:t>
            </a:r>
            <a:r>
              <a:rPr lang="ar-JO" b="1" dirty="0"/>
              <a:t> في التعليم</a:t>
            </a:r>
            <a:endParaRPr lang="en-US" b="1" dirty="0"/>
          </a:p>
        </p:txBody>
      </p:sp>
      <p:sp>
        <p:nvSpPr>
          <p:cNvPr id="6" name="Hexagon 5">
            <a:extLst>
              <a:ext uri="{FF2B5EF4-FFF2-40B4-BE49-F238E27FC236}">
                <a16:creationId xmlns:a16="http://schemas.microsoft.com/office/drawing/2014/main" id="{81F25549-4676-2309-3D9B-09120EAAAE58}"/>
              </a:ext>
            </a:extLst>
          </p:cNvPr>
          <p:cNvSpPr/>
          <p:nvPr/>
        </p:nvSpPr>
        <p:spPr>
          <a:xfrm>
            <a:off x="8499955" y="2809875"/>
            <a:ext cx="1752600" cy="1466850"/>
          </a:xfrm>
          <a:prstGeom prst="hex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2000" b="1" dirty="0">
                <a:solidFill>
                  <a:srgbClr val="FF0000"/>
                </a:solidFill>
              </a:rPr>
              <a:t>الصفوف الافتراضية</a:t>
            </a:r>
            <a:endParaRPr lang="en-US" sz="2000" b="1" dirty="0">
              <a:solidFill>
                <a:srgbClr val="FF0000"/>
              </a:solidFill>
            </a:endParaRPr>
          </a:p>
        </p:txBody>
      </p:sp>
      <p:sp>
        <p:nvSpPr>
          <p:cNvPr id="8" name="Hexagon 7">
            <a:extLst>
              <a:ext uri="{FF2B5EF4-FFF2-40B4-BE49-F238E27FC236}">
                <a16:creationId xmlns:a16="http://schemas.microsoft.com/office/drawing/2014/main" id="{05348653-D82B-C3BF-BA9F-42881B44CFA5}"/>
              </a:ext>
            </a:extLst>
          </p:cNvPr>
          <p:cNvSpPr/>
          <p:nvPr/>
        </p:nvSpPr>
        <p:spPr>
          <a:xfrm>
            <a:off x="6267450" y="2809875"/>
            <a:ext cx="1752600" cy="1466850"/>
          </a:xfrm>
          <a:prstGeom prst="hex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2000" b="1" dirty="0">
                <a:solidFill>
                  <a:srgbClr val="FF0000"/>
                </a:solidFill>
              </a:rPr>
              <a:t>التعلم بالتطبيق العملي</a:t>
            </a:r>
            <a:endParaRPr lang="en-US" sz="2000" b="1" dirty="0">
              <a:solidFill>
                <a:srgbClr val="FF0000"/>
              </a:solidFill>
            </a:endParaRPr>
          </a:p>
        </p:txBody>
      </p:sp>
      <p:sp>
        <p:nvSpPr>
          <p:cNvPr id="10" name="Hexagon 9">
            <a:extLst>
              <a:ext uri="{FF2B5EF4-FFF2-40B4-BE49-F238E27FC236}">
                <a16:creationId xmlns:a16="http://schemas.microsoft.com/office/drawing/2014/main" id="{1DF88239-F685-D3CD-87CF-3BC8349C3715}"/>
              </a:ext>
            </a:extLst>
          </p:cNvPr>
          <p:cNvSpPr/>
          <p:nvPr/>
        </p:nvSpPr>
        <p:spPr>
          <a:xfrm>
            <a:off x="4034945" y="2809875"/>
            <a:ext cx="1752600" cy="1466850"/>
          </a:xfrm>
          <a:prstGeom prst="hex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2000" b="1" dirty="0">
                <a:solidFill>
                  <a:srgbClr val="FF0000"/>
                </a:solidFill>
              </a:rPr>
              <a:t>نشاطات تفاعلية</a:t>
            </a:r>
            <a:endParaRPr lang="en-US" sz="2000" b="1" dirty="0">
              <a:solidFill>
                <a:srgbClr val="FF0000"/>
              </a:solidFill>
            </a:endParaRPr>
          </a:p>
        </p:txBody>
      </p:sp>
      <p:sp>
        <p:nvSpPr>
          <p:cNvPr id="11" name="Hexagon 10">
            <a:extLst>
              <a:ext uri="{FF2B5EF4-FFF2-40B4-BE49-F238E27FC236}">
                <a16:creationId xmlns:a16="http://schemas.microsoft.com/office/drawing/2014/main" id="{2DCBFA0F-034E-102A-E985-E9D060072AE2}"/>
              </a:ext>
            </a:extLst>
          </p:cNvPr>
          <p:cNvSpPr/>
          <p:nvPr/>
        </p:nvSpPr>
        <p:spPr>
          <a:xfrm>
            <a:off x="1802440" y="2809875"/>
            <a:ext cx="1752600" cy="1466850"/>
          </a:xfrm>
          <a:prstGeom prst="hex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2000" b="1" dirty="0">
                <a:solidFill>
                  <a:srgbClr val="FF0000"/>
                </a:solidFill>
              </a:rPr>
              <a:t>فعاليات مع متخصصين أو مشهورين</a:t>
            </a:r>
            <a:endParaRPr lang="en-US" sz="2000" b="1" dirty="0">
              <a:solidFill>
                <a:srgbClr val="FF0000"/>
              </a:solidFill>
            </a:endParaRPr>
          </a:p>
        </p:txBody>
      </p:sp>
    </p:spTree>
    <p:extLst>
      <p:ext uri="{BB962C8B-B14F-4D97-AF65-F5344CB8AC3E}">
        <p14:creationId xmlns:p14="http://schemas.microsoft.com/office/powerpoint/2010/main" val="1566272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5 Easy Live Virtual Classroom Software | Wise App">
            <a:extLst>
              <a:ext uri="{FF2B5EF4-FFF2-40B4-BE49-F238E27FC236}">
                <a16:creationId xmlns:a16="http://schemas.microsoft.com/office/drawing/2014/main" id="{EBF720FC-4816-392D-9582-DEB3FDD2B2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58" t="23610" r="5001" b="6946"/>
          <a:stretch/>
        </p:blipFill>
        <p:spPr bwMode="auto">
          <a:xfrm>
            <a:off x="1" y="15787"/>
            <a:ext cx="12191999" cy="697482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etaverse Virtual Classroom: The New Era Learning Experience">
            <a:extLst>
              <a:ext uri="{FF2B5EF4-FFF2-40B4-BE49-F238E27FC236}">
                <a16:creationId xmlns:a16="http://schemas.microsoft.com/office/drawing/2014/main" id="{AABB8F7B-61CA-7F3F-46D8-514AFB2B1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79685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EFD7BD6-273F-2247-B7EE-367D22A99820}"/>
              </a:ext>
            </a:extLst>
          </p:cNvPr>
          <p:cNvSpPr>
            <a:spLocks noGrp="1"/>
          </p:cNvSpPr>
          <p:nvPr>
            <p:ph type="title"/>
          </p:nvPr>
        </p:nvSpPr>
        <p:spPr>
          <a:xfrm>
            <a:off x="2619374" y="-193763"/>
            <a:ext cx="6543675" cy="1325563"/>
          </a:xfrm>
        </p:spPr>
        <p:txBody>
          <a:bodyPr/>
          <a:lstStyle/>
          <a:p>
            <a:pPr algn="r" rtl="1"/>
            <a:r>
              <a:rPr lang="ar-JO" b="1" dirty="0">
                <a:solidFill>
                  <a:srgbClr val="FF0000"/>
                </a:solidFill>
              </a:rPr>
              <a:t>الصفوف الافتراضية: الحضور</a:t>
            </a:r>
            <a:endParaRPr lang="en-US" b="1" dirty="0">
              <a:solidFill>
                <a:srgbClr val="FF0000"/>
              </a:solidFill>
            </a:endParaRPr>
          </a:p>
        </p:txBody>
      </p:sp>
    </p:spTree>
    <p:extLst>
      <p:ext uri="{BB962C8B-B14F-4D97-AF65-F5344CB8AC3E}">
        <p14:creationId xmlns:p14="http://schemas.microsoft.com/office/powerpoint/2010/main" val="111997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18EE-FE11-8D25-563C-13D071C137F3}"/>
              </a:ext>
            </a:extLst>
          </p:cNvPr>
          <p:cNvSpPr>
            <a:spLocks noGrp="1"/>
          </p:cNvSpPr>
          <p:nvPr>
            <p:ph type="title"/>
          </p:nvPr>
        </p:nvSpPr>
        <p:spPr/>
        <p:txBody>
          <a:bodyPr/>
          <a:lstStyle/>
          <a:p>
            <a:pPr algn="r" rtl="1"/>
            <a:r>
              <a:rPr lang="ar-JO" b="1" dirty="0"/>
              <a:t>التعلم </a:t>
            </a:r>
            <a:r>
              <a:rPr lang="ar-JO" b="1" dirty="0" err="1"/>
              <a:t>الانغماسي</a:t>
            </a:r>
            <a:r>
              <a:rPr lang="ar-JO" b="1" dirty="0"/>
              <a:t> </a:t>
            </a:r>
            <a:r>
              <a:rPr lang="en-US" b="1" dirty="0"/>
              <a:t> Immersive learning</a:t>
            </a:r>
          </a:p>
        </p:txBody>
      </p:sp>
      <p:sp>
        <p:nvSpPr>
          <p:cNvPr id="3" name="Content Placeholder 2">
            <a:extLst>
              <a:ext uri="{FF2B5EF4-FFF2-40B4-BE49-F238E27FC236}">
                <a16:creationId xmlns:a16="http://schemas.microsoft.com/office/drawing/2014/main" id="{B3C035FB-5A8A-8DDB-7143-0D408DBD5318}"/>
              </a:ext>
            </a:extLst>
          </p:cNvPr>
          <p:cNvSpPr>
            <a:spLocks noGrp="1"/>
          </p:cNvSpPr>
          <p:nvPr>
            <p:ph idx="1"/>
          </p:nvPr>
        </p:nvSpPr>
        <p:spPr/>
        <p:txBody>
          <a:bodyPr>
            <a:normAutofit/>
          </a:bodyPr>
          <a:lstStyle/>
          <a:p>
            <a:pPr algn="r" rtl="1"/>
            <a:r>
              <a:rPr lang="ar-JO" sz="2400" b="0" i="0" dirty="0">
                <a:effectLst/>
                <a:latin typeface="Google Sans"/>
              </a:rPr>
              <a:t>التعلم </a:t>
            </a:r>
            <a:r>
              <a:rPr lang="ar-JO" sz="2400" b="0" i="0" dirty="0" err="1">
                <a:effectLst/>
                <a:latin typeface="Google Sans"/>
              </a:rPr>
              <a:t>الإنغماسي</a:t>
            </a:r>
            <a:r>
              <a:rPr lang="ar-JO" sz="2400" dirty="0">
                <a:latin typeface="Google Sans"/>
              </a:rPr>
              <a:t>: </a:t>
            </a:r>
            <a:r>
              <a:rPr lang="ar-JO" sz="2400" b="0" i="0" dirty="0">
                <a:effectLst/>
                <a:latin typeface="Google Sans"/>
              </a:rPr>
              <a:t>منهجية تدريب خبراتي تستخدم الواقع الافتراضي </a:t>
            </a:r>
            <a:r>
              <a:rPr lang="en-US" sz="2400" b="0" i="0" dirty="0">
                <a:effectLst/>
                <a:latin typeface="Google Sans"/>
              </a:rPr>
              <a:t>(VR)</a:t>
            </a:r>
            <a:r>
              <a:rPr lang="ar-JO" sz="2400" b="0" i="0" dirty="0">
                <a:effectLst/>
                <a:latin typeface="Google Sans"/>
              </a:rPr>
              <a:t> لإنشاء سيناريوهات العالم الحقيقي تمكن الطلبة من التعلم والتطبيق العملي في بيئة تعلم آمنة.</a:t>
            </a:r>
            <a:endParaRPr lang="en-US" sz="2400" b="0" i="0" dirty="0">
              <a:effectLst/>
              <a:latin typeface="Google Sans"/>
            </a:endParaRPr>
          </a:p>
          <a:p>
            <a:pPr algn="r" rtl="1"/>
            <a:r>
              <a:rPr lang="ar-JO" sz="2400" dirty="0">
                <a:latin typeface="Google Sans"/>
              </a:rPr>
              <a:t>هذه التقنية تساعد على التركيز في أنشطة التعلم نتيجة الانغماس فيها</a:t>
            </a:r>
          </a:p>
          <a:p>
            <a:pPr algn="r" rtl="1"/>
            <a:r>
              <a:rPr lang="ar-JO" sz="2400" dirty="0">
                <a:latin typeface="Google Sans"/>
              </a:rPr>
              <a:t>استكشاف وزيارة الأماكن التاريخية</a:t>
            </a:r>
          </a:p>
          <a:p>
            <a:pPr algn="r" rtl="1"/>
            <a:r>
              <a:rPr lang="ar-JO" sz="2400" dirty="0">
                <a:latin typeface="Google Sans"/>
              </a:rPr>
              <a:t>مقابلة أناس من الماضي البعيد والتحدث معهم</a:t>
            </a:r>
          </a:p>
          <a:p>
            <a:pPr algn="r" rtl="1"/>
            <a:r>
              <a:rPr lang="ar-JO" sz="2400" dirty="0">
                <a:latin typeface="Google Sans"/>
              </a:rPr>
              <a:t>تعلم كيف تم صناعة وبناء الأشياء (مثل صناعة الكمبيوتر)</a:t>
            </a:r>
          </a:p>
          <a:p>
            <a:pPr algn="r" rtl="1"/>
            <a:r>
              <a:rPr lang="ar-JO" sz="2400" dirty="0">
                <a:latin typeface="Google Sans"/>
              </a:rPr>
              <a:t>تخيل المستقبل</a:t>
            </a:r>
          </a:p>
          <a:p>
            <a:pPr algn="r" rtl="1"/>
            <a:r>
              <a:rPr lang="ar-JO" sz="2400" dirty="0">
                <a:latin typeface="Google Sans"/>
              </a:rPr>
              <a:t>بث الحياة في الدروس الصفية</a:t>
            </a:r>
            <a:endParaRPr lang="en-US" sz="2400" dirty="0"/>
          </a:p>
        </p:txBody>
      </p:sp>
      <p:pic>
        <p:nvPicPr>
          <p:cNvPr id="6" name="Picture 5">
            <a:extLst>
              <a:ext uri="{FF2B5EF4-FFF2-40B4-BE49-F238E27FC236}">
                <a16:creationId xmlns:a16="http://schemas.microsoft.com/office/drawing/2014/main" id="{FEDACF83-F772-8787-FEC6-AB4A7CA32E1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8585" y="4000500"/>
            <a:ext cx="5391315" cy="2853215"/>
          </a:xfrm>
          <a:prstGeom prst="rect">
            <a:avLst/>
          </a:prstGeom>
        </p:spPr>
      </p:pic>
    </p:spTree>
    <p:extLst>
      <p:ext uri="{BB962C8B-B14F-4D97-AF65-F5344CB8AC3E}">
        <p14:creationId xmlns:p14="http://schemas.microsoft.com/office/powerpoint/2010/main" val="423782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1463-2D75-EA18-A1C9-3B492B41927F}"/>
              </a:ext>
            </a:extLst>
          </p:cNvPr>
          <p:cNvSpPr>
            <a:spLocks noGrp="1"/>
          </p:cNvSpPr>
          <p:nvPr>
            <p:ph type="title"/>
          </p:nvPr>
        </p:nvSpPr>
        <p:spPr/>
        <p:txBody>
          <a:bodyPr/>
          <a:lstStyle/>
          <a:p>
            <a:pPr algn="r" rtl="1"/>
            <a:r>
              <a:rPr lang="ar-JO" dirty="0"/>
              <a:t>مبادئ تجربة التعلم </a:t>
            </a:r>
            <a:r>
              <a:rPr lang="ar-JO" dirty="0" err="1"/>
              <a:t>الإنغماسي</a:t>
            </a:r>
            <a:endParaRPr lang="en-US" dirty="0"/>
          </a:p>
        </p:txBody>
      </p:sp>
      <p:sp>
        <p:nvSpPr>
          <p:cNvPr id="3" name="Content Placeholder 2">
            <a:extLst>
              <a:ext uri="{FF2B5EF4-FFF2-40B4-BE49-F238E27FC236}">
                <a16:creationId xmlns:a16="http://schemas.microsoft.com/office/drawing/2014/main" id="{5DEBC267-920B-E1EB-BF67-9BD5FF0DCC89}"/>
              </a:ext>
            </a:extLst>
          </p:cNvPr>
          <p:cNvSpPr>
            <a:spLocks noGrp="1"/>
          </p:cNvSpPr>
          <p:nvPr>
            <p:ph idx="1"/>
          </p:nvPr>
        </p:nvSpPr>
        <p:spPr/>
        <p:txBody>
          <a:bodyPr/>
          <a:lstStyle/>
          <a:p>
            <a:pPr marL="514350" indent="-514350" algn="r" rtl="1">
              <a:buFont typeface="+mj-lt"/>
              <a:buAutoNum type="arabicPeriod"/>
            </a:pPr>
            <a:r>
              <a:rPr lang="ar-JO" dirty="0"/>
              <a:t>الحضور: أي الإحساس بأنك تعيش التجربة فعليا.</a:t>
            </a:r>
          </a:p>
          <a:p>
            <a:pPr marL="514350" indent="-514350" algn="r" rtl="1">
              <a:buFont typeface="+mj-lt"/>
              <a:buAutoNum type="arabicPeriod"/>
            </a:pPr>
            <a:r>
              <a:rPr lang="ar-JO" dirty="0"/>
              <a:t>التعاطف: القدرة على الشعور بما يشعر به الآخرون وأن تكون قادرا على أن تضع نفسك في مكانهم</a:t>
            </a:r>
          </a:p>
          <a:p>
            <a:pPr marL="514350" indent="-514350" algn="r" rtl="1">
              <a:buFont typeface="+mj-lt"/>
              <a:buAutoNum type="arabicPeriod"/>
            </a:pPr>
            <a:r>
              <a:rPr lang="ar-JO" dirty="0"/>
              <a:t>التوسط</a:t>
            </a:r>
            <a:r>
              <a:rPr lang="en-US" dirty="0"/>
              <a:t>: </a:t>
            </a:r>
            <a:r>
              <a:rPr lang="ar-JO" dirty="0"/>
              <a:t> امتلاك القوة لإحداث التغيير</a:t>
            </a:r>
          </a:p>
          <a:p>
            <a:pPr marL="514350" indent="-514350" algn="r" rtl="1">
              <a:buFont typeface="+mj-lt"/>
              <a:buAutoNum type="arabicPeriod"/>
            </a:pPr>
            <a:r>
              <a:rPr lang="ar-JO" dirty="0"/>
              <a:t>التفاعلية: القدرة على الاختيار</a:t>
            </a:r>
          </a:p>
          <a:p>
            <a:pPr marL="514350" indent="-514350" algn="r" rtl="1">
              <a:buFont typeface="+mj-lt"/>
              <a:buAutoNum type="arabicPeriod"/>
            </a:pPr>
            <a:r>
              <a:rPr lang="ar-JO" dirty="0"/>
              <a:t>التبادلية:</a:t>
            </a:r>
            <a:r>
              <a:rPr lang="en-US" dirty="0"/>
              <a:t> </a:t>
            </a:r>
            <a:r>
              <a:rPr lang="ar-JO" dirty="0"/>
              <a:t>القدرة على رؤية العالم من زوايا مختلفة غير رؤيتك الخاصة</a:t>
            </a:r>
            <a:endParaRPr lang="en-US" dirty="0"/>
          </a:p>
        </p:txBody>
      </p:sp>
    </p:spTree>
    <p:extLst>
      <p:ext uri="{BB962C8B-B14F-4D97-AF65-F5344CB8AC3E}">
        <p14:creationId xmlns:p14="http://schemas.microsoft.com/office/powerpoint/2010/main" val="1257080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136A-A23D-0D70-C50B-617CB1D02784}"/>
              </a:ext>
            </a:extLst>
          </p:cNvPr>
          <p:cNvSpPr>
            <a:spLocks noGrp="1"/>
          </p:cNvSpPr>
          <p:nvPr>
            <p:ph type="title"/>
          </p:nvPr>
        </p:nvSpPr>
        <p:spPr/>
        <p:txBody>
          <a:bodyPr/>
          <a:lstStyle/>
          <a:p>
            <a:pPr algn="r" rtl="1"/>
            <a:r>
              <a:rPr lang="ar-JO" dirty="0"/>
              <a:t>لماذا تجربة التعلم </a:t>
            </a:r>
            <a:r>
              <a:rPr lang="ar-JO" dirty="0" err="1"/>
              <a:t>الانغماسي</a:t>
            </a:r>
            <a:r>
              <a:rPr lang="ar-JO" dirty="0"/>
              <a:t>؟</a:t>
            </a:r>
            <a:endParaRPr lang="en-US" dirty="0"/>
          </a:p>
        </p:txBody>
      </p:sp>
      <p:pic>
        <p:nvPicPr>
          <p:cNvPr id="18" name="Picture 17">
            <a:extLst>
              <a:ext uri="{FF2B5EF4-FFF2-40B4-BE49-F238E27FC236}">
                <a16:creationId xmlns:a16="http://schemas.microsoft.com/office/drawing/2014/main" id="{6792692B-6808-C5AB-5ACF-6DC2A91AF5EF}"/>
              </a:ext>
            </a:extLst>
          </p:cNvPr>
          <p:cNvPicPr>
            <a:picLocks noChangeAspect="1"/>
          </p:cNvPicPr>
          <p:nvPr/>
        </p:nvPicPr>
        <p:blipFill rotWithShape="1">
          <a:blip r:embed="rId2"/>
          <a:srcRect l="79008" t="38107" r="8775" b="47786"/>
          <a:stretch/>
        </p:blipFill>
        <p:spPr>
          <a:xfrm>
            <a:off x="6334124" y="2333626"/>
            <a:ext cx="3695701" cy="1200150"/>
          </a:xfrm>
          <a:prstGeom prst="rect">
            <a:avLst/>
          </a:prstGeom>
        </p:spPr>
      </p:pic>
      <p:pic>
        <p:nvPicPr>
          <p:cNvPr id="19" name="Picture 18">
            <a:extLst>
              <a:ext uri="{FF2B5EF4-FFF2-40B4-BE49-F238E27FC236}">
                <a16:creationId xmlns:a16="http://schemas.microsoft.com/office/drawing/2014/main" id="{BF5D6DD1-C260-4C1B-3629-087C2019F6E7}"/>
              </a:ext>
            </a:extLst>
          </p:cNvPr>
          <p:cNvPicPr>
            <a:picLocks noChangeAspect="1"/>
          </p:cNvPicPr>
          <p:nvPr/>
        </p:nvPicPr>
        <p:blipFill rotWithShape="1">
          <a:blip r:embed="rId2"/>
          <a:srcRect l="81244" t="53557" r="5770" b="32336"/>
          <a:stretch/>
        </p:blipFill>
        <p:spPr>
          <a:xfrm>
            <a:off x="7010400" y="3648076"/>
            <a:ext cx="3928534" cy="1200150"/>
          </a:xfrm>
          <a:prstGeom prst="rect">
            <a:avLst/>
          </a:prstGeom>
        </p:spPr>
      </p:pic>
      <p:pic>
        <p:nvPicPr>
          <p:cNvPr id="20" name="Picture 19">
            <a:extLst>
              <a:ext uri="{FF2B5EF4-FFF2-40B4-BE49-F238E27FC236}">
                <a16:creationId xmlns:a16="http://schemas.microsoft.com/office/drawing/2014/main" id="{F21D602C-0261-C85D-6208-C49A71975F02}"/>
              </a:ext>
            </a:extLst>
          </p:cNvPr>
          <p:cNvPicPr>
            <a:picLocks noChangeAspect="1"/>
          </p:cNvPicPr>
          <p:nvPr/>
        </p:nvPicPr>
        <p:blipFill rotWithShape="1">
          <a:blip r:embed="rId2"/>
          <a:srcRect l="79638" t="72925" r="8775" b="13864"/>
          <a:stretch/>
        </p:blipFill>
        <p:spPr>
          <a:xfrm>
            <a:off x="6524624" y="5295900"/>
            <a:ext cx="3505201" cy="1123950"/>
          </a:xfrm>
          <a:prstGeom prst="rect">
            <a:avLst/>
          </a:prstGeom>
        </p:spPr>
      </p:pic>
      <p:pic>
        <p:nvPicPr>
          <p:cNvPr id="21" name="Picture 20">
            <a:extLst>
              <a:ext uri="{FF2B5EF4-FFF2-40B4-BE49-F238E27FC236}">
                <a16:creationId xmlns:a16="http://schemas.microsoft.com/office/drawing/2014/main" id="{541FE317-89DF-7AF2-0C79-C547CF89CD6E}"/>
              </a:ext>
            </a:extLst>
          </p:cNvPr>
          <p:cNvPicPr>
            <a:picLocks noChangeAspect="1"/>
          </p:cNvPicPr>
          <p:nvPr/>
        </p:nvPicPr>
        <p:blipFill rotWithShape="1">
          <a:blip r:embed="rId2"/>
          <a:srcRect l="65783" t="38107" r="22283" b="47786"/>
          <a:stretch/>
        </p:blipFill>
        <p:spPr>
          <a:xfrm>
            <a:off x="2333625" y="2333626"/>
            <a:ext cx="3609975" cy="1200150"/>
          </a:xfrm>
          <a:prstGeom prst="rect">
            <a:avLst/>
          </a:prstGeom>
        </p:spPr>
      </p:pic>
      <p:pic>
        <p:nvPicPr>
          <p:cNvPr id="22" name="Picture 21">
            <a:extLst>
              <a:ext uri="{FF2B5EF4-FFF2-40B4-BE49-F238E27FC236}">
                <a16:creationId xmlns:a16="http://schemas.microsoft.com/office/drawing/2014/main" id="{5FA657BD-8C93-450C-DC49-FF432283895E}"/>
              </a:ext>
            </a:extLst>
          </p:cNvPr>
          <p:cNvPicPr>
            <a:picLocks noChangeAspect="1"/>
          </p:cNvPicPr>
          <p:nvPr/>
        </p:nvPicPr>
        <p:blipFill rotWithShape="1">
          <a:blip r:embed="rId2"/>
          <a:srcRect l="63265" t="55013" r="24802" b="30881"/>
          <a:stretch/>
        </p:blipFill>
        <p:spPr>
          <a:xfrm>
            <a:off x="1571626" y="3771900"/>
            <a:ext cx="3609975" cy="1200150"/>
          </a:xfrm>
          <a:prstGeom prst="rect">
            <a:avLst/>
          </a:prstGeom>
        </p:spPr>
      </p:pic>
      <p:pic>
        <p:nvPicPr>
          <p:cNvPr id="23" name="Picture 22">
            <a:extLst>
              <a:ext uri="{FF2B5EF4-FFF2-40B4-BE49-F238E27FC236}">
                <a16:creationId xmlns:a16="http://schemas.microsoft.com/office/drawing/2014/main" id="{492BE859-8CEF-EC82-2B6E-DB2B4D24F779}"/>
              </a:ext>
            </a:extLst>
          </p:cNvPr>
          <p:cNvPicPr>
            <a:picLocks noChangeAspect="1"/>
          </p:cNvPicPr>
          <p:nvPr/>
        </p:nvPicPr>
        <p:blipFill rotWithShape="1">
          <a:blip r:embed="rId2"/>
          <a:srcRect l="65279" t="71918" r="22787" b="13006"/>
          <a:stretch/>
        </p:blipFill>
        <p:spPr>
          <a:xfrm>
            <a:off x="2181225" y="5210174"/>
            <a:ext cx="3609975" cy="1282701"/>
          </a:xfrm>
          <a:prstGeom prst="rect">
            <a:avLst/>
          </a:prstGeom>
        </p:spPr>
      </p:pic>
    </p:spTree>
    <p:extLst>
      <p:ext uri="{BB962C8B-B14F-4D97-AF65-F5344CB8AC3E}">
        <p14:creationId xmlns:p14="http://schemas.microsoft.com/office/powerpoint/2010/main" val="271849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rmer pro-surfer dies after being punched outside pub in Australia | The  Independent">
            <a:extLst>
              <a:ext uri="{FF2B5EF4-FFF2-40B4-BE49-F238E27FC236}">
                <a16:creationId xmlns:a16="http://schemas.microsoft.com/office/drawing/2014/main" id="{E74EC24B-F6F5-20A0-FDD9-BDA7420C3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7D60102-127B-B34B-4352-89F5BD787265}"/>
              </a:ext>
            </a:extLst>
          </p:cNvPr>
          <p:cNvSpPr>
            <a:spLocks noGrp="1"/>
          </p:cNvSpPr>
          <p:nvPr>
            <p:ph type="title"/>
          </p:nvPr>
        </p:nvSpPr>
        <p:spPr>
          <a:xfrm>
            <a:off x="438539" y="5216525"/>
            <a:ext cx="11280710" cy="1325563"/>
          </a:xfrm>
          <a:solidFill>
            <a:schemeClr val="tx1">
              <a:alpha val="22000"/>
            </a:schemeClr>
          </a:solidFill>
        </p:spPr>
        <p:txBody>
          <a:bodyPr>
            <a:noAutofit/>
          </a:bodyPr>
          <a:lstStyle/>
          <a:p>
            <a:pPr algn="r" rtl="1"/>
            <a:r>
              <a:rPr lang="ar-JO" sz="3600" dirty="0">
                <a:solidFill>
                  <a:schemeClr val="bg1"/>
                </a:solidFill>
              </a:rPr>
              <a:t>خبرة التعلم، مثلها مثل رياضة ركوب الأمواج، يجب أن تعمل على أن ينغمس المتعلم في الخبرة بحيث يكون منخرطا يواجه تحديات ويعطى الفرصة للتطور. </a:t>
            </a:r>
            <a:endParaRPr lang="en-US" sz="3600" dirty="0">
              <a:solidFill>
                <a:schemeClr val="bg1"/>
              </a:solidFill>
            </a:endParaRPr>
          </a:p>
        </p:txBody>
      </p:sp>
    </p:spTree>
    <p:extLst>
      <p:ext uri="{BB962C8B-B14F-4D97-AF65-F5344CB8AC3E}">
        <p14:creationId xmlns:p14="http://schemas.microsoft.com/office/powerpoint/2010/main" val="394379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FAA9E-875A-1DDE-C156-237D03DBEF85}"/>
              </a:ext>
            </a:extLst>
          </p:cNvPr>
          <p:cNvSpPr>
            <a:spLocks noGrp="1"/>
          </p:cNvSpPr>
          <p:nvPr>
            <p:ph type="title"/>
          </p:nvPr>
        </p:nvSpPr>
        <p:spPr/>
        <p:txBody>
          <a:bodyPr/>
          <a:lstStyle/>
          <a:p>
            <a:pPr algn="r" rtl="1"/>
            <a:r>
              <a:rPr lang="ar-JO" dirty="0"/>
              <a:t>مخروط الخبرة – ادجار ديل</a:t>
            </a:r>
            <a:endParaRPr lang="en-US" dirty="0"/>
          </a:p>
        </p:txBody>
      </p:sp>
      <p:pic>
        <p:nvPicPr>
          <p:cNvPr id="6148" name="Picture 4" descr="مخروط الخبرة">
            <a:extLst>
              <a:ext uri="{FF2B5EF4-FFF2-40B4-BE49-F238E27FC236}">
                <a16:creationId xmlns:a16="http://schemas.microsoft.com/office/drawing/2014/main" id="{3B0AE12C-CFD2-305A-7511-36C794E02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665" y="1504847"/>
            <a:ext cx="5319285" cy="5319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5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C31F-4AA0-0125-96E6-C58B4152A3A8}"/>
              </a:ext>
            </a:extLst>
          </p:cNvPr>
          <p:cNvSpPr>
            <a:spLocks noGrp="1"/>
          </p:cNvSpPr>
          <p:nvPr>
            <p:ph type="title"/>
          </p:nvPr>
        </p:nvSpPr>
        <p:spPr/>
        <p:txBody>
          <a:bodyPr/>
          <a:lstStyle/>
          <a:p>
            <a:pPr algn="r" rtl="1"/>
            <a:r>
              <a:rPr lang="ar-JO" b="1" dirty="0"/>
              <a:t>لكم خبران ...</a:t>
            </a:r>
            <a:endParaRPr lang="en-US" b="1" dirty="0"/>
          </a:p>
        </p:txBody>
      </p:sp>
      <p:sp>
        <p:nvSpPr>
          <p:cNvPr id="3" name="Content Placeholder 2">
            <a:extLst>
              <a:ext uri="{FF2B5EF4-FFF2-40B4-BE49-F238E27FC236}">
                <a16:creationId xmlns:a16="http://schemas.microsoft.com/office/drawing/2014/main" id="{B97DB31A-0FD4-4A06-DEC2-191A019C18CF}"/>
              </a:ext>
            </a:extLst>
          </p:cNvPr>
          <p:cNvSpPr>
            <a:spLocks noGrp="1"/>
          </p:cNvSpPr>
          <p:nvPr>
            <p:ph idx="1"/>
          </p:nvPr>
        </p:nvSpPr>
        <p:spPr/>
        <p:txBody>
          <a:bodyPr/>
          <a:lstStyle/>
          <a:p>
            <a:pPr algn="r" rtl="1"/>
            <a:r>
              <a:rPr lang="ar-JO" b="1" u="sng" dirty="0">
                <a:solidFill>
                  <a:srgbClr val="FF0000"/>
                </a:solidFill>
              </a:rPr>
              <a:t>الخبر غير الجيد: </a:t>
            </a:r>
            <a:r>
              <a:rPr lang="ar-JO" dirty="0"/>
              <a:t>جميعنا مهددون بمهننا وأعمالنا (</a:t>
            </a:r>
            <a:r>
              <a:rPr lang="ar-JO" b="0" i="0" dirty="0">
                <a:solidFill>
                  <a:srgbClr val="202124"/>
                </a:solidFill>
                <a:effectLst/>
                <a:latin typeface="Roboto" panose="02000000000000000000" pitchFamily="2" charset="0"/>
              </a:rPr>
              <a:t>جميع المهن بما في ذلك مهنة المعلم والطبيب وغيرها)</a:t>
            </a:r>
          </a:p>
          <a:p>
            <a:pPr algn="r" rtl="1"/>
            <a:r>
              <a:rPr lang="ar-JO" b="1" u="sng" dirty="0">
                <a:solidFill>
                  <a:srgbClr val="FF0000"/>
                </a:solidFill>
              </a:rPr>
              <a:t>الخبر الجيد</a:t>
            </a:r>
            <a:r>
              <a:rPr lang="ar-JO" dirty="0">
                <a:solidFill>
                  <a:srgbClr val="202124"/>
                </a:solidFill>
                <a:latin typeface="Roboto" panose="02000000000000000000" pitchFamily="2" charset="0"/>
              </a:rPr>
              <a:t>: </a:t>
            </a:r>
            <a:r>
              <a:rPr lang="ar-JO" b="0" i="0" dirty="0">
                <a:solidFill>
                  <a:srgbClr val="202124"/>
                </a:solidFill>
                <a:effectLst/>
                <a:latin typeface="Roboto" panose="02000000000000000000" pitchFamily="2" charset="0"/>
              </a:rPr>
              <a:t>هذا ليس بالأمر الجديد. على مدى الزمن كان هناك أناس مهددون (أو على الاقل هم يعتقدون ذلك) بسبب الاكتشافات والاختراقات التكنولوجية.</a:t>
            </a:r>
            <a:endParaRPr lang="en-US" dirty="0"/>
          </a:p>
        </p:txBody>
      </p:sp>
      <p:pic>
        <p:nvPicPr>
          <p:cNvPr id="6146" name="Picture 2" descr="Rose Blackpink Reporting Breaking News GIF | GIFDB.com">
            <a:extLst>
              <a:ext uri="{FF2B5EF4-FFF2-40B4-BE49-F238E27FC236}">
                <a16:creationId xmlns:a16="http://schemas.microsoft.com/office/drawing/2014/main" id="{C6C31D46-12C0-4693-60BF-92DE87135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23534"/>
            <a:ext cx="3590925" cy="1934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46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2DE457-5E4E-177D-2712-E34FA918C21C}"/>
              </a:ext>
            </a:extLst>
          </p:cNvPr>
          <p:cNvSpPr>
            <a:spLocks noGrp="1"/>
          </p:cNvSpPr>
          <p:nvPr>
            <p:ph idx="1"/>
          </p:nvPr>
        </p:nvSpPr>
        <p:spPr/>
        <p:txBody>
          <a:bodyPr/>
          <a:lstStyle/>
          <a:p>
            <a:pPr marL="342900" indent="-342900" algn="r" rtl="1">
              <a:buFontTx/>
              <a:buChar char="-"/>
            </a:pPr>
            <a:r>
              <a:rPr lang="ar-JO" sz="2800" b="0" i="0" dirty="0">
                <a:solidFill>
                  <a:srgbClr val="202124"/>
                </a:solidFill>
                <a:effectLst/>
                <a:latin typeface="Roboto" panose="02000000000000000000" pitchFamily="2" charset="0"/>
              </a:rPr>
              <a:t>هل تلغي تقنية </a:t>
            </a:r>
            <a:r>
              <a:rPr lang="ar-JO" sz="2800" b="0" i="0" dirty="0" err="1">
                <a:solidFill>
                  <a:srgbClr val="202124"/>
                </a:solidFill>
                <a:effectLst/>
                <a:latin typeface="Roboto" panose="02000000000000000000" pitchFamily="2" charset="0"/>
              </a:rPr>
              <a:t>الميتافيرس</a:t>
            </a:r>
            <a:r>
              <a:rPr lang="ar-JO" sz="2800" b="0" i="0" dirty="0">
                <a:solidFill>
                  <a:srgbClr val="202124"/>
                </a:solidFill>
                <a:effectLst/>
                <a:latin typeface="Roboto" panose="02000000000000000000" pitchFamily="2" charset="0"/>
              </a:rPr>
              <a:t> دور المعلم؟</a:t>
            </a:r>
          </a:p>
          <a:p>
            <a:pPr marL="342900" indent="-342900" algn="r" rtl="1">
              <a:buFontTx/>
              <a:buChar char="-"/>
            </a:pPr>
            <a:r>
              <a:rPr lang="ar-JO" sz="2800" b="0" i="0" dirty="0">
                <a:solidFill>
                  <a:srgbClr val="202124"/>
                </a:solidFill>
                <a:effectLst/>
                <a:latin typeface="Roboto" panose="02000000000000000000" pitchFamily="2" charset="0"/>
              </a:rPr>
              <a:t>دور التكنولوجيا في التعليم واضح بشكل عام، هي لسد الفجوات ونقاط الضعف الموجودة. </a:t>
            </a:r>
          </a:p>
          <a:p>
            <a:pPr marL="342900" indent="-342900" algn="r" rtl="1">
              <a:buFontTx/>
              <a:buChar char="-"/>
            </a:pPr>
            <a:r>
              <a:rPr lang="ar-JO" sz="2800" b="0" i="0" dirty="0">
                <a:solidFill>
                  <a:srgbClr val="202124"/>
                </a:solidFill>
                <a:effectLst/>
                <a:latin typeface="Roboto" panose="02000000000000000000" pitchFamily="2" charset="0"/>
              </a:rPr>
              <a:t>إن كانت الفجوة تتمثل في "المعلم" عندها تصبح التكنولوجيا منافسا له ويصبح التخوف مشروعا. </a:t>
            </a:r>
          </a:p>
          <a:p>
            <a:pPr marL="342900" indent="-342900" algn="r" rtl="1">
              <a:buFontTx/>
              <a:buChar char="-"/>
            </a:pPr>
            <a:r>
              <a:rPr lang="ar-JO" sz="2800" b="0" i="0" dirty="0">
                <a:solidFill>
                  <a:srgbClr val="202124"/>
                </a:solidFill>
                <a:effectLst/>
                <a:latin typeface="Roboto" panose="02000000000000000000" pitchFamily="2" charset="0"/>
              </a:rPr>
              <a:t>المعلم المبدع الكفؤ فلا يمكن أن تزاحمه التكنولوجيا. لا بل أن التكنولوجيا الذكية بحاجة إلى معلم أكثر ذكاء</a:t>
            </a:r>
            <a:endParaRPr lang="en-US" sz="2800" dirty="0"/>
          </a:p>
          <a:p>
            <a:endParaRPr lang="en-US" dirty="0"/>
          </a:p>
        </p:txBody>
      </p:sp>
      <p:sp>
        <p:nvSpPr>
          <p:cNvPr id="4" name="Title 1">
            <a:extLst>
              <a:ext uri="{FF2B5EF4-FFF2-40B4-BE49-F238E27FC236}">
                <a16:creationId xmlns:a16="http://schemas.microsoft.com/office/drawing/2014/main" id="{85F4C273-EF9B-7135-DAC6-92DD48017FD2}"/>
              </a:ext>
            </a:extLst>
          </p:cNvPr>
          <p:cNvSpPr>
            <a:spLocks noGrp="1"/>
          </p:cNvSpPr>
          <p:nvPr>
            <p:ph type="title"/>
          </p:nvPr>
        </p:nvSpPr>
        <p:spPr>
          <a:xfrm>
            <a:off x="838200" y="365125"/>
            <a:ext cx="10515600" cy="1325563"/>
          </a:xfrm>
        </p:spPr>
        <p:txBody>
          <a:bodyPr/>
          <a:lstStyle/>
          <a:p>
            <a:pPr algn="r" rtl="1"/>
            <a:r>
              <a:rPr lang="ar-JO" dirty="0"/>
              <a:t>المعلم ودوره في </a:t>
            </a:r>
            <a:r>
              <a:rPr lang="ar-JO" dirty="0" err="1"/>
              <a:t>الميتافيرس</a:t>
            </a:r>
            <a:endParaRPr lang="en-US" dirty="0"/>
          </a:p>
        </p:txBody>
      </p:sp>
    </p:spTree>
    <p:extLst>
      <p:ext uri="{BB962C8B-B14F-4D97-AF65-F5344CB8AC3E}">
        <p14:creationId xmlns:p14="http://schemas.microsoft.com/office/powerpoint/2010/main" val="347740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E0CDA-C6DA-56E2-950A-EE61FBFB9399}"/>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C341D775-2F22-1EF6-7AF9-E4FB0F30ECC6}"/>
              </a:ext>
            </a:extLst>
          </p:cNvPr>
          <p:cNvPicPr>
            <a:picLocks noChangeAspect="1"/>
          </p:cNvPicPr>
          <p:nvPr/>
        </p:nvPicPr>
        <p:blipFill>
          <a:blip r:embed="rId2"/>
          <a:stretch>
            <a:fillRect/>
          </a:stretch>
        </p:blipFill>
        <p:spPr>
          <a:xfrm>
            <a:off x="2261753" y="1825625"/>
            <a:ext cx="7815605" cy="4841183"/>
          </a:xfrm>
          <a:prstGeom prst="rect">
            <a:avLst/>
          </a:prstGeom>
        </p:spPr>
      </p:pic>
    </p:spTree>
    <p:extLst>
      <p:ext uri="{BB962C8B-B14F-4D97-AF65-F5344CB8AC3E}">
        <p14:creationId xmlns:p14="http://schemas.microsoft.com/office/powerpoint/2010/main" val="940963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073ED-F4F9-165F-342B-A0D5B90126C2}"/>
              </a:ext>
            </a:extLst>
          </p:cNvPr>
          <p:cNvSpPr>
            <a:spLocks noGrp="1"/>
          </p:cNvSpPr>
          <p:nvPr>
            <p:ph type="title"/>
          </p:nvPr>
        </p:nvSpPr>
        <p:spPr/>
        <p:txBody>
          <a:bodyPr/>
          <a:lstStyle/>
          <a:p>
            <a:pPr algn="r" rtl="1"/>
            <a:r>
              <a:rPr lang="ar-JO" dirty="0"/>
              <a:t>عودا على بدء... الحكمة: التمييز بين الضوء والمعرفة</a:t>
            </a:r>
            <a:endParaRPr lang="en-US" dirty="0"/>
          </a:p>
        </p:txBody>
      </p:sp>
      <p:sp>
        <p:nvSpPr>
          <p:cNvPr id="3" name="Content Placeholder 2">
            <a:extLst>
              <a:ext uri="{FF2B5EF4-FFF2-40B4-BE49-F238E27FC236}">
                <a16:creationId xmlns:a16="http://schemas.microsoft.com/office/drawing/2014/main" id="{0EABECA3-04FA-0479-CB5D-2B62189C31AE}"/>
              </a:ext>
            </a:extLst>
          </p:cNvPr>
          <p:cNvSpPr>
            <a:spLocks noGrp="1"/>
          </p:cNvSpPr>
          <p:nvPr>
            <p:ph idx="1"/>
          </p:nvPr>
        </p:nvSpPr>
        <p:spPr/>
        <p:txBody>
          <a:bodyPr/>
          <a:lstStyle/>
          <a:p>
            <a:pPr algn="r" rtl="1">
              <a:lnSpc>
                <a:spcPct val="150000"/>
              </a:lnSpc>
            </a:pPr>
            <a:r>
              <a:rPr lang="ar-JO" b="0" i="0" dirty="0">
                <a:solidFill>
                  <a:srgbClr val="202124"/>
                </a:solidFill>
                <a:effectLst/>
                <a:latin typeface="Google Sans"/>
              </a:rPr>
              <a:t>الالعاب والصور والرسوم المتحركة هي </a:t>
            </a:r>
            <a:r>
              <a:rPr lang="ar-JO" dirty="0">
                <a:solidFill>
                  <a:srgbClr val="202124"/>
                </a:solidFill>
                <a:latin typeface="Google Sans"/>
              </a:rPr>
              <a:t>أدوات </a:t>
            </a:r>
            <a:r>
              <a:rPr lang="ar-JO" b="0" i="0" dirty="0">
                <a:solidFill>
                  <a:srgbClr val="202124"/>
                </a:solidFill>
                <a:effectLst/>
                <a:latin typeface="Google Sans"/>
              </a:rPr>
              <a:t>لجذب انتباه الطلبة ولكنها ليست أدوات لإثارة دافعية الطلبة للتعلم. </a:t>
            </a:r>
            <a:r>
              <a:rPr lang="ar-JO" b="1" i="0" u="sng" dirty="0">
                <a:solidFill>
                  <a:srgbClr val="FF0000"/>
                </a:solidFill>
                <a:effectLst/>
                <a:latin typeface="Google Sans"/>
              </a:rPr>
              <a:t>التحفيز الحقيقي </a:t>
            </a:r>
            <a:r>
              <a:rPr lang="ar-JO" b="0" i="0" dirty="0">
                <a:solidFill>
                  <a:srgbClr val="202124"/>
                </a:solidFill>
                <a:effectLst/>
                <a:latin typeface="Google Sans"/>
              </a:rPr>
              <a:t>يحدث عندما يشعر المتعلم فعليا بأنه أصبح قادرا على القيام بأشياء لم يكن قادرا على القيام بها من قبل.</a:t>
            </a:r>
          </a:p>
          <a:p>
            <a:pPr algn="r" rtl="1">
              <a:lnSpc>
                <a:spcPct val="150000"/>
              </a:lnSpc>
            </a:pPr>
            <a:r>
              <a:rPr lang="ar-JO" dirty="0">
                <a:solidFill>
                  <a:srgbClr val="202124"/>
                </a:solidFill>
                <a:latin typeface="Google Sans"/>
              </a:rPr>
              <a:t>فيجب أن لا نضيع في </a:t>
            </a:r>
            <a:r>
              <a:rPr lang="ar-JO" dirty="0" err="1">
                <a:solidFill>
                  <a:srgbClr val="202124"/>
                </a:solidFill>
                <a:latin typeface="Google Sans"/>
              </a:rPr>
              <a:t>الميتافيرس</a:t>
            </a:r>
            <a:r>
              <a:rPr lang="ar-JO" dirty="0">
                <a:solidFill>
                  <a:srgbClr val="202124"/>
                </a:solidFill>
                <a:latin typeface="Google Sans"/>
              </a:rPr>
              <a:t> بحيث نفقد البوصلة ونتوقف عند الضوء بعيدا عن المعرفة والفائدة من استخدام هذه الأدوات</a:t>
            </a:r>
            <a:endParaRPr lang="ar-JO" b="0" i="0" dirty="0">
              <a:solidFill>
                <a:srgbClr val="202124"/>
              </a:solidFill>
              <a:effectLst/>
              <a:latin typeface="Google Sans"/>
            </a:endParaRPr>
          </a:p>
        </p:txBody>
      </p:sp>
    </p:spTree>
    <p:extLst>
      <p:ext uri="{BB962C8B-B14F-4D97-AF65-F5344CB8AC3E}">
        <p14:creationId xmlns:p14="http://schemas.microsoft.com/office/powerpoint/2010/main" val="1333290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7723-7EFD-CBAC-A069-436F13287332}"/>
              </a:ext>
            </a:extLst>
          </p:cNvPr>
          <p:cNvSpPr>
            <a:spLocks noGrp="1"/>
          </p:cNvSpPr>
          <p:nvPr>
            <p:ph type="title"/>
          </p:nvPr>
        </p:nvSpPr>
        <p:spPr>
          <a:xfrm>
            <a:off x="670249" y="2968366"/>
            <a:ext cx="10515600" cy="1325563"/>
          </a:xfrm>
        </p:spPr>
        <p:txBody>
          <a:bodyPr/>
          <a:lstStyle/>
          <a:p>
            <a:pPr algn="ctr"/>
            <a:r>
              <a:rPr lang="ar-JO" b="1" dirty="0">
                <a:solidFill>
                  <a:srgbClr val="FF0000"/>
                </a:solidFill>
              </a:rPr>
              <a:t>شكرا لكم</a:t>
            </a:r>
            <a:endParaRPr lang="en-US" b="1" dirty="0">
              <a:solidFill>
                <a:srgbClr val="FF0000"/>
              </a:solidFill>
            </a:endParaRPr>
          </a:p>
        </p:txBody>
      </p:sp>
    </p:spTree>
    <p:extLst>
      <p:ext uri="{BB962C8B-B14F-4D97-AF65-F5344CB8AC3E}">
        <p14:creationId xmlns:p14="http://schemas.microsoft.com/office/powerpoint/2010/main" val="19270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Almanac: The Luddites - CBS News">
            <a:extLst>
              <a:ext uri="{FF2B5EF4-FFF2-40B4-BE49-F238E27FC236}">
                <a16:creationId xmlns:a16="http://schemas.microsoft.com/office/drawing/2014/main" id="{810B50D2-C6E0-79FC-58B5-226C2DA79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7AB4F8-5CD4-B1AB-DB7C-FE9C0640B2EB}"/>
              </a:ext>
            </a:extLst>
          </p:cNvPr>
          <p:cNvSpPr>
            <a:spLocks noGrp="1"/>
          </p:cNvSpPr>
          <p:nvPr>
            <p:ph type="title"/>
          </p:nvPr>
        </p:nvSpPr>
        <p:spPr/>
        <p:txBody>
          <a:bodyPr/>
          <a:lstStyle/>
          <a:p>
            <a:r>
              <a:rPr lang="en-US" dirty="0"/>
              <a:t>Luddites </a:t>
            </a:r>
          </a:p>
        </p:txBody>
      </p:sp>
      <p:pic>
        <p:nvPicPr>
          <p:cNvPr id="7174" name="Picture 6" descr="Lessons From the Luddites - Small Business Labs">
            <a:extLst>
              <a:ext uri="{FF2B5EF4-FFF2-40B4-BE49-F238E27FC236}">
                <a16:creationId xmlns:a16="http://schemas.microsoft.com/office/drawing/2014/main" id="{DAB6B2A6-85E4-9B2B-C459-C061559F5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05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264B4C-3545-7556-5A74-3B6D55B8CC15}"/>
              </a:ext>
            </a:extLst>
          </p:cNvPr>
          <p:cNvSpPr txBox="1"/>
          <p:nvPr/>
        </p:nvSpPr>
        <p:spPr>
          <a:xfrm>
            <a:off x="4198144" y="5429250"/>
            <a:ext cx="7900987" cy="1200329"/>
          </a:xfrm>
          <a:prstGeom prst="rect">
            <a:avLst/>
          </a:prstGeom>
          <a:solidFill>
            <a:schemeClr val="tx1">
              <a:alpha val="54000"/>
            </a:schemeClr>
          </a:solidFill>
        </p:spPr>
        <p:txBody>
          <a:bodyPr wrap="square" rtlCol="0">
            <a:spAutoFit/>
          </a:bodyPr>
          <a:lstStyle/>
          <a:p>
            <a:pPr algn="r" rtl="1"/>
            <a:r>
              <a:rPr lang="ar-JO" b="1" i="0" dirty="0">
                <a:solidFill>
                  <a:schemeClr val="bg1"/>
                </a:solidFill>
                <a:effectLst/>
                <a:latin typeface="Roboto" panose="02000000000000000000" pitchFamily="2" charset="0"/>
              </a:rPr>
              <a:t>في بريطانيا كان هناك </a:t>
            </a:r>
            <a:r>
              <a:rPr lang="ar-JO" b="1" dirty="0">
                <a:solidFill>
                  <a:schemeClr val="bg1"/>
                </a:solidFill>
                <a:latin typeface="Roboto" panose="02000000000000000000" pitchFamily="2" charset="0"/>
              </a:rPr>
              <a:t>حركة عنيفة ضد آلة النسيج من قبل الذين كانوا يعملون في هذا القطاع ويعيشون ويقتاتون على عملهم فيه.</a:t>
            </a:r>
          </a:p>
          <a:p>
            <a:pPr algn="r" rtl="1"/>
            <a:endParaRPr lang="ar-JO" b="1" dirty="0">
              <a:solidFill>
                <a:schemeClr val="bg1"/>
              </a:solidFill>
              <a:latin typeface="Roboto" panose="02000000000000000000" pitchFamily="2" charset="0"/>
            </a:endParaRPr>
          </a:p>
          <a:p>
            <a:pPr algn="r" rtl="1"/>
            <a:r>
              <a:rPr lang="ar-JO" b="1" dirty="0">
                <a:solidFill>
                  <a:schemeClr val="bg1"/>
                </a:solidFill>
                <a:latin typeface="Roboto" panose="02000000000000000000" pitchFamily="2" charset="0"/>
              </a:rPr>
              <a:t>كانوا يخرجون ليلا لتكسير هذه الآلات والمصانع القائمة عليها. فقد كان هذا تهديد حقيقي لهم في أرزاقهم.</a:t>
            </a:r>
            <a:endParaRPr lang="en-US" b="1" dirty="0">
              <a:solidFill>
                <a:schemeClr val="bg1"/>
              </a:solidFill>
              <a:latin typeface="Roboto" panose="02000000000000000000" pitchFamily="2" charset="0"/>
            </a:endParaRPr>
          </a:p>
        </p:txBody>
      </p:sp>
      <p:sp>
        <p:nvSpPr>
          <p:cNvPr id="4" name="Rectangle 3">
            <a:extLst>
              <a:ext uri="{FF2B5EF4-FFF2-40B4-BE49-F238E27FC236}">
                <a16:creationId xmlns:a16="http://schemas.microsoft.com/office/drawing/2014/main" id="{00E6FF0D-4118-2096-F5A8-7FA188714270}"/>
              </a:ext>
            </a:extLst>
          </p:cNvPr>
          <p:cNvSpPr/>
          <p:nvPr/>
        </p:nvSpPr>
        <p:spPr>
          <a:xfrm>
            <a:off x="9736931" y="4953000"/>
            <a:ext cx="2362200"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chemeClr val="bg1"/>
                </a:solidFill>
              </a:rPr>
              <a:t>القرن التاسع عشر</a:t>
            </a:r>
            <a:endParaRPr lang="en-US" b="1" dirty="0">
              <a:solidFill>
                <a:schemeClr val="bg1"/>
              </a:solidFill>
            </a:endParaRPr>
          </a:p>
        </p:txBody>
      </p:sp>
    </p:spTree>
    <p:extLst>
      <p:ext uri="{BB962C8B-B14F-4D97-AF65-F5344CB8AC3E}">
        <p14:creationId xmlns:p14="http://schemas.microsoft.com/office/powerpoint/2010/main" val="2970587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بعد أن حل مكانها.. ممرضة صينية تنتقم من روبوت في مستشفى بالصين - YouTube">
            <a:extLst>
              <a:ext uri="{FF2B5EF4-FFF2-40B4-BE49-F238E27FC236}">
                <a16:creationId xmlns:a16="http://schemas.microsoft.com/office/drawing/2014/main" id="{99BB20DC-267B-F88F-8796-1D2A5D7AF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1F2A30-010D-4E45-0C5A-587D2304C1C4}"/>
              </a:ext>
            </a:extLst>
          </p:cNvPr>
          <p:cNvSpPr txBox="1"/>
          <p:nvPr/>
        </p:nvSpPr>
        <p:spPr>
          <a:xfrm>
            <a:off x="4976060" y="6356201"/>
            <a:ext cx="6097604" cy="369332"/>
          </a:xfrm>
          <a:prstGeom prst="rect">
            <a:avLst/>
          </a:prstGeom>
          <a:noFill/>
        </p:spPr>
        <p:txBody>
          <a:bodyPr wrap="square">
            <a:spAutoFit/>
          </a:bodyPr>
          <a:lstStyle/>
          <a:p>
            <a:r>
              <a:rPr lang="en-US" dirty="0"/>
              <a:t>https://www.youtube.com/watch?v=QdKvSfdocwY</a:t>
            </a:r>
          </a:p>
        </p:txBody>
      </p:sp>
      <p:sp>
        <p:nvSpPr>
          <p:cNvPr id="4" name="Rectangle 3">
            <a:extLst>
              <a:ext uri="{FF2B5EF4-FFF2-40B4-BE49-F238E27FC236}">
                <a16:creationId xmlns:a16="http://schemas.microsoft.com/office/drawing/2014/main" id="{255FC84A-4F8E-A4E7-860E-F7435B91E286}"/>
              </a:ext>
            </a:extLst>
          </p:cNvPr>
          <p:cNvSpPr/>
          <p:nvPr/>
        </p:nvSpPr>
        <p:spPr>
          <a:xfrm>
            <a:off x="9546431" y="1247775"/>
            <a:ext cx="2362200"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chemeClr val="bg1"/>
                </a:solidFill>
              </a:rPr>
              <a:t>2023</a:t>
            </a:r>
            <a:endParaRPr lang="en-US" b="1" dirty="0">
              <a:solidFill>
                <a:schemeClr val="bg1"/>
              </a:solidFill>
            </a:endParaRPr>
          </a:p>
        </p:txBody>
      </p:sp>
    </p:spTree>
    <p:extLst>
      <p:ext uri="{BB962C8B-B14F-4D97-AF65-F5344CB8AC3E}">
        <p14:creationId xmlns:p14="http://schemas.microsoft.com/office/powerpoint/2010/main" val="2669580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EA572-6052-509B-12A6-06BE4DB23C67}"/>
              </a:ext>
            </a:extLst>
          </p:cNvPr>
          <p:cNvSpPr>
            <a:spLocks noGrp="1"/>
          </p:cNvSpPr>
          <p:nvPr>
            <p:ph type="title"/>
          </p:nvPr>
        </p:nvSpPr>
        <p:spPr>
          <a:xfrm>
            <a:off x="627483" y="450850"/>
            <a:ext cx="10937033" cy="1325563"/>
          </a:xfrm>
        </p:spPr>
        <p:txBody>
          <a:bodyPr>
            <a:noAutofit/>
          </a:bodyPr>
          <a:lstStyle/>
          <a:p>
            <a:pPr algn="r" rtl="1"/>
            <a:r>
              <a:rPr lang="ar-JO" sz="3600" b="0" i="0" dirty="0">
                <a:solidFill>
                  <a:srgbClr val="202124"/>
                </a:solidFill>
                <a:effectLst/>
                <a:latin typeface="Google Sans"/>
              </a:rPr>
              <a:t>الاستفادة </a:t>
            </a:r>
            <a:r>
              <a:rPr lang="ar-JO" sz="3600" dirty="0">
                <a:solidFill>
                  <a:srgbClr val="202124"/>
                </a:solidFill>
                <a:latin typeface="Google Sans"/>
              </a:rPr>
              <a:t>من التطورات</a:t>
            </a:r>
            <a:r>
              <a:rPr lang="ar-JO" sz="3600" b="0" i="0" dirty="0">
                <a:solidFill>
                  <a:srgbClr val="202124"/>
                </a:solidFill>
                <a:effectLst/>
                <a:latin typeface="Google Sans"/>
              </a:rPr>
              <a:t> </a:t>
            </a:r>
            <a:r>
              <a:rPr lang="ar-JO" sz="3600" dirty="0">
                <a:solidFill>
                  <a:srgbClr val="202124"/>
                </a:solidFill>
                <a:latin typeface="Google Sans"/>
              </a:rPr>
              <a:t>التكنولوجيا يعتمد على طريقتنا في الاستجابة لها وهو ما </a:t>
            </a:r>
            <a:r>
              <a:rPr lang="ar-JO" sz="3600" b="0" i="0" dirty="0">
                <a:solidFill>
                  <a:srgbClr val="202124"/>
                </a:solidFill>
                <a:effectLst/>
                <a:latin typeface="Google Sans"/>
              </a:rPr>
              <a:t>يتطلب مرونة في التفكير</a:t>
            </a:r>
            <a:endParaRPr lang="en-US" sz="3600" dirty="0"/>
          </a:p>
        </p:txBody>
      </p:sp>
      <p:pic>
        <p:nvPicPr>
          <p:cNvPr id="6" name="re-invent the wheel - cognitive flexibility">
            <a:hlinkClick r:id="" action="ppaction://media"/>
            <a:extLst>
              <a:ext uri="{FF2B5EF4-FFF2-40B4-BE49-F238E27FC236}">
                <a16:creationId xmlns:a16="http://schemas.microsoft.com/office/drawing/2014/main" id="{CFEE640E-E151-8283-9E9B-A53C08A545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6396" y="2141537"/>
            <a:ext cx="7737475" cy="4351338"/>
          </a:xfrm>
        </p:spPr>
      </p:pic>
    </p:spTree>
    <p:extLst>
      <p:ext uri="{BB962C8B-B14F-4D97-AF65-F5344CB8AC3E}">
        <p14:creationId xmlns:p14="http://schemas.microsoft.com/office/powerpoint/2010/main" val="404405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BE30622E-70F3-D7E1-7959-108A0EB65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
            <a:ext cx="12192000" cy="68681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DDB29404-595A-005B-6E5A-A029A7CE6BD5}"/>
              </a:ext>
            </a:extLst>
          </p:cNvPr>
          <p:cNvSpPr txBox="1">
            <a:spLocks noChangeArrowheads="1"/>
          </p:cNvSpPr>
          <p:nvPr/>
        </p:nvSpPr>
        <p:spPr>
          <a:xfrm>
            <a:off x="0" y="128324"/>
            <a:ext cx="12191999" cy="1345913"/>
          </a:xfrm>
          <a:prstGeom prst="rect">
            <a:avLst/>
          </a:prstGeom>
          <a:solidFill>
            <a:srgbClr val="002060">
              <a:alpha val="34000"/>
            </a:srgb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just" rtl="1">
              <a:lnSpc>
                <a:spcPct val="150000"/>
              </a:lnSpc>
              <a:buFont typeface="Wingdings" panose="05000000000000000000" pitchFamily="2" charset="2"/>
              <a:buNone/>
              <a:defRPr/>
            </a:pPr>
            <a:r>
              <a:rPr lang="ar-JO" altLang="en-US" sz="2400" dirty="0">
                <a:solidFill>
                  <a:schemeClr val="bg1"/>
                </a:solidFill>
                <a:latin typeface="Times New Roman" panose="02020603050405020304" pitchFamily="18" charset="0"/>
              </a:rPr>
              <a:t>في يوم من الأيام، في المستقبل البعيد، سوف يطور أحفاد أحفادنا ما يشبه فصولنا الدراسية. سوف يقضون العديد من الساعات أمام صناديق تتوقد النار بداخلها. لعلهم حينها يملكون الحكمة لمعرفة الفرق بين الضوء والمعرفة. 	 </a:t>
            </a:r>
            <a:r>
              <a:rPr lang="en-US" altLang="en-US" sz="2400" dirty="0">
                <a:solidFill>
                  <a:schemeClr val="bg1"/>
                </a:solidFill>
                <a:latin typeface="Times New Roman" panose="02020603050405020304" pitchFamily="18" charset="0"/>
                <a:cs typeface="Times New Roman" panose="02020603050405020304" pitchFamily="18" charset="0"/>
              </a:rPr>
              <a:t>         </a:t>
            </a:r>
            <a:r>
              <a:rPr lang="ar-JO" altLang="en-US" sz="2400" dirty="0">
                <a:solidFill>
                  <a:schemeClr val="bg1"/>
                </a:solidFill>
                <a:latin typeface="Times New Roman" panose="02020603050405020304" pitchFamily="18" charset="0"/>
              </a:rPr>
              <a:t>(أفلاطون)</a:t>
            </a:r>
            <a:endParaRPr lang="en-US" altLang="en-US" sz="2400" dirty="0">
              <a:solidFill>
                <a:schemeClr val="bg1"/>
              </a:solidFill>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D23C9E79-BE29-4B54-AA78-83337A86A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28640"/>
            <a:ext cx="6012391" cy="282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27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58F7-5098-0E45-D9AC-192FCBE2E7CC}"/>
              </a:ext>
            </a:extLst>
          </p:cNvPr>
          <p:cNvSpPr>
            <a:spLocks noGrp="1"/>
          </p:cNvSpPr>
          <p:nvPr>
            <p:ph type="title"/>
          </p:nvPr>
        </p:nvSpPr>
        <p:spPr>
          <a:xfrm>
            <a:off x="5215812" y="141988"/>
            <a:ext cx="6903098" cy="1325563"/>
          </a:xfrm>
        </p:spPr>
        <p:txBody>
          <a:bodyPr>
            <a:normAutofit/>
          </a:bodyPr>
          <a:lstStyle/>
          <a:p>
            <a:pPr algn="r" rtl="1"/>
            <a:r>
              <a:rPr lang="ar-JO" sz="3200" b="1" dirty="0"/>
              <a:t>التكنولوجيا والإنسان: التمكين وزيادة الفعالية</a:t>
            </a:r>
            <a:endParaRPr lang="en-US" sz="3200" b="1" dirty="0"/>
          </a:p>
        </p:txBody>
      </p:sp>
      <p:pic>
        <p:nvPicPr>
          <p:cNvPr id="4" name="Picture 2" descr="No photo description available.">
            <a:extLst>
              <a:ext uri="{FF2B5EF4-FFF2-40B4-BE49-F238E27FC236}">
                <a16:creationId xmlns:a16="http://schemas.microsoft.com/office/drawing/2014/main" id="{2F364A0F-3757-7039-B339-02A5628BC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8671"/>
            <a:ext cx="4879910" cy="349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No photo description available.">
            <a:extLst>
              <a:ext uri="{FF2B5EF4-FFF2-40B4-BE49-F238E27FC236}">
                <a16:creationId xmlns:a16="http://schemas.microsoft.com/office/drawing/2014/main" id="{B403B181-7193-B263-43A8-2BC2AF6EE3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48" r="11701" b="4222"/>
          <a:stretch/>
        </p:blipFill>
        <p:spPr bwMode="auto">
          <a:xfrm>
            <a:off x="6541205" y="3118671"/>
            <a:ext cx="5650795" cy="349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DAF9116A-8391-F1D1-1459-04C6D31332C7}"/>
              </a:ext>
            </a:extLst>
          </p:cNvPr>
          <p:cNvPicPr>
            <a:picLocks noChangeAspect="1"/>
          </p:cNvPicPr>
          <p:nvPr/>
        </p:nvPicPr>
        <p:blipFill>
          <a:blip r:embed="rId4">
            <a:extLst>
              <a:ext uri="{28A0092B-C50C-407E-A947-70E740481C1C}">
                <a14:useLocalDpi xmlns:a14="http://schemas.microsoft.com/office/drawing/2010/main" val="0"/>
              </a:ext>
            </a:extLst>
          </a:blip>
          <a:srcRect l="14056" t="11555" r="15656"/>
          <a:stretch>
            <a:fillRect/>
          </a:stretch>
        </p:blipFill>
        <p:spPr bwMode="auto">
          <a:xfrm>
            <a:off x="0" y="0"/>
            <a:ext cx="4886199" cy="255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6442ADF8-F121-6E32-193A-DE08A78423EB}"/>
              </a:ext>
            </a:extLst>
          </p:cNvPr>
          <p:cNvPicPr>
            <a:picLocks noChangeAspect="1"/>
          </p:cNvPicPr>
          <p:nvPr/>
        </p:nvPicPr>
        <p:blipFill>
          <a:blip r:embed="rId5">
            <a:extLst>
              <a:ext uri="{28A0092B-C50C-407E-A947-70E740481C1C}">
                <a14:useLocalDpi xmlns:a14="http://schemas.microsoft.com/office/drawing/2010/main" val="0"/>
              </a:ext>
            </a:extLst>
          </a:blip>
          <a:srcRect t="6998" b="15643"/>
          <a:stretch>
            <a:fillRect/>
          </a:stretch>
        </p:blipFill>
        <p:spPr bwMode="auto">
          <a:xfrm>
            <a:off x="347305" y="1677100"/>
            <a:ext cx="11497390" cy="39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05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D4DC-6E6A-BB94-4DED-D736C86F15B8}"/>
              </a:ext>
            </a:extLst>
          </p:cNvPr>
          <p:cNvSpPr>
            <a:spLocks noGrp="1"/>
          </p:cNvSpPr>
          <p:nvPr>
            <p:ph type="title"/>
          </p:nvPr>
        </p:nvSpPr>
        <p:spPr/>
        <p:txBody>
          <a:bodyPr/>
          <a:lstStyle/>
          <a:p>
            <a:pPr algn="r" rtl="1"/>
            <a:r>
              <a:rPr lang="ar-JO" dirty="0"/>
              <a:t>التكنولوجيا لتسهيل حياة الإنسان وجعلها أكثر فاعلية</a:t>
            </a:r>
            <a:endParaRPr lang="en-US" dirty="0"/>
          </a:p>
        </p:txBody>
      </p:sp>
      <p:pic>
        <p:nvPicPr>
          <p:cNvPr id="4" name="Picture 2">
            <a:extLst>
              <a:ext uri="{FF2B5EF4-FFF2-40B4-BE49-F238E27FC236}">
                <a16:creationId xmlns:a16="http://schemas.microsoft.com/office/drawing/2014/main" id="{94F2E3B5-AD0D-569F-0587-CAAA8C79B1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7687" r="1066" b="23598"/>
          <a:stretch/>
        </p:blipFill>
        <p:spPr bwMode="auto">
          <a:xfrm>
            <a:off x="2315255" y="1795463"/>
            <a:ext cx="7561490" cy="4487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82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AA5B-B6AA-16E2-3F0E-18778BEF1F1E}"/>
              </a:ext>
            </a:extLst>
          </p:cNvPr>
          <p:cNvSpPr>
            <a:spLocks noGrp="1"/>
          </p:cNvSpPr>
          <p:nvPr>
            <p:ph type="title"/>
          </p:nvPr>
        </p:nvSpPr>
        <p:spPr>
          <a:xfrm>
            <a:off x="4236098" y="365126"/>
            <a:ext cx="7620049" cy="801202"/>
          </a:xfrm>
        </p:spPr>
        <p:txBody>
          <a:bodyPr>
            <a:normAutofit fontScale="90000"/>
          </a:bodyPr>
          <a:lstStyle/>
          <a:p>
            <a:pPr algn="r" rtl="1"/>
            <a:r>
              <a:rPr lang="ar-JO" sz="3600" b="1" dirty="0"/>
              <a:t>نحو عالم يتقاطع فيه الواقع الحقيقي مع الواقع الافتراضي</a:t>
            </a:r>
            <a:endParaRPr lang="en-US" sz="3600" b="1" dirty="0"/>
          </a:p>
        </p:txBody>
      </p:sp>
      <p:sp>
        <p:nvSpPr>
          <p:cNvPr id="3" name="Content Placeholder 2">
            <a:extLst>
              <a:ext uri="{FF2B5EF4-FFF2-40B4-BE49-F238E27FC236}">
                <a16:creationId xmlns:a16="http://schemas.microsoft.com/office/drawing/2014/main" id="{AF73B146-0251-A937-B869-98385FB50F8B}"/>
              </a:ext>
            </a:extLst>
          </p:cNvPr>
          <p:cNvSpPr>
            <a:spLocks noGrp="1"/>
          </p:cNvSpPr>
          <p:nvPr>
            <p:ph idx="1"/>
          </p:nvPr>
        </p:nvSpPr>
        <p:spPr>
          <a:xfrm>
            <a:off x="4338735" y="1576873"/>
            <a:ext cx="7716416" cy="5281127"/>
          </a:xfrm>
        </p:spPr>
        <p:txBody>
          <a:bodyPr>
            <a:normAutofit/>
          </a:bodyPr>
          <a:lstStyle/>
          <a:p>
            <a:pPr algn="r" rtl="1"/>
            <a:r>
              <a:rPr lang="ar-JO" sz="2400" dirty="0" err="1"/>
              <a:t>الميتافيرس</a:t>
            </a:r>
            <a:r>
              <a:rPr lang="ar-JO" sz="2400" dirty="0"/>
              <a:t> كمصطلح ظهر في عام 1992 في رواية خيالية بعنوان </a:t>
            </a:r>
            <a:r>
              <a:rPr lang="en-US" sz="2400" dirty="0"/>
              <a:t>Snow Crash”</a:t>
            </a:r>
            <a:r>
              <a:rPr lang="ar-JO" sz="2400" dirty="0"/>
              <a:t>" وفيها ظهرت البيئة الافتراضية </a:t>
            </a:r>
            <a:r>
              <a:rPr lang="en-US" sz="2400" dirty="0"/>
              <a:t>VR</a:t>
            </a:r>
            <a:r>
              <a:rPr lang="ar-JO" sz="2400" dirty="0"/>
              <a:t> كمخرج وحيد للهروب من الواقع الذي لم يعد صالحا للعيش.</a:t>
            </a:r>
          </a:p>
          <a:p>
            <a:pPr algn="r" rtl="1"/>
            <a:r>
              <a:rPr lang="ar-JO" sz="2400" dirty="0"/>
              <a:t> وحسب تعريف الفيسبوك، </a:t>
            </a:r>
            <a:r>
              <a:rPr lang="ar-JO" sz="2400" dirty="0" err="1"/>
              <a:t>الميتافيرس</a:t>
            </a:r>
            <a:r>
              <a:rPr lang="ar-JO" sz="2400" dirty="0"/>
              <a:t> هي توحيد ودمج للواقعين الحقيقي والافتراضي بما يمكن الأشخاص من التفاعل بما يشبه إلى حد كبير الواقع الحقيقي ولكن في البيئات الرقمية.</a:t>
            </a:r>
          </a:p>
          <a:p>
            <a:pPr algn="r" rtl="1"/>
            <a:r>
              <a:rPr lang="ar-JO" sz="2400" dirty="0"/>
              <a:t>فالتعاون في </a:t>
            </a:r>
            <a:r>
              <a:rPr lang="ar-JO" sz="2400" dirty="0" err="1"/>
              <a:t>الميتافيرس</a:t>
            </a:r>
            <a:r>
              <a:rPr lang="ar-JO" sz="2400" dirty="0"/>
              <a:t> يمكن المستخدمين من الحصول على خبرات قريبة من الواقع ولكن في بيئة غير مقيدة بقوانين الفيزياء (المكان والزمان).</a:t>
            </a:r>
          </a:p>
          <a:p>
            <a:pPr algn="r" rtl="1"/>
            <a:r>
              <a:rPr lang="ar-JO" sz="2400" dirty="0"/>
              <a:t>مثل: السفر واللعب والعمل والتعلم والتي تتم جميعها في بيئة </a:t>
            </a:r>
            <a:r>
              <a:rPr lang="ar-JO" sz="2400" dirty="0" err="1"/>
              <a:t>الميتافيرس</a:t>
            </a:r>
            <a:r>
              <a:rPr lang="ar-JO" sz="2400" dirty="0"/>
              <a:t>.</a:t>
            </a:r>
          </a:p>
          <a:p>
            <a:pPr algn="r" rtl="1"/>
            <a:r>
              <a:rPr lang="ar-JO" sz="2400" dirty="0"/>
              <a:t>الخيال هو امتداد للواقع، فيه تحدث الكثير من الأشياء التي يصعب حدوثها في الواقع</a:t>
            </a:r>
          </a:p>
          <a:p>
            <a:pPr algn="r" rtl="1"/>
            <a:r>
              <a:rPr lang="ar-JO" sz="2400" dirty="0" err="1"/>
              <a:t>الميتافيرس</a:t>
            </a:r>
            <a:r>
              <a:rPr lang="ar-JO" sz="2400" dirty="0"/>
              <a:t> هي بيئة تعمل على تعزيز الواقع الحقيقي وإثرائه من خلال توفير فرص للمستخدمين من أجل إثراء واقعهم وتعزيزه.</a:t>
            </a:r>
          </a:p>
        </p:txBody>
      </p:sp>
      <p:pic>
        <p:nvPicPr>
          <p:cNvPr id="3074" name="Picture 2">
            <a:extLst>
              <a:ext uri="{FF2B5EF4-FFF2-40B4-BE49-F238E27FC236}">
                <a16:creationId xmlns:a16="http://schemas.microsoft.com/office/drawing/2014/main" id="{C4E91FCF-2144-8A6E-EFA9-3E2F0D762F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33" r="17297"/>
          <a:stretch/>
        </p:blipFill>
        <p:spPr bwMode="auto">
          <a:xfrm>
            <a:off x="0" y="0"/>
            <a:ext cx="42360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4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21130</TotalTime>
  <Words>862</Words>
  <Application>Microsoft Office PowerPoint</Application>
  <PresentationFormat>Widescreen</PresentationFormat>
  <Paragraphs>71</Paragraphs>
  <Slides>23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Google Sans</vt:lpstr>
      <vt:lpstr>Roboto</vt:lpstr>
      <vt:lpstr>Times New Roman</vt:lpstr>
      <vt:lpstr>Wingdings</vt:lpstr>
      <vt:lpstr>Office Theme</vt:lpstr>
      <vt:lpstr>الميتافيرس في التعليم بين الخيال والواقع</vt:lpstr>
      <vt:lpstr>لكم خبران ...</vt:lpstr>
      <vt:lpstr>Luddites </vt:lpstr>
      <vt:lpstr>PowerPoint Presentation</vt:lpstr>
      <vt:lpstr>الاستفادة من التطورات التكنولوجيا يعتمد على طريقتنا في الاستجابة لها وهو ما يتطلب مرونة في التفكير</vt:lpstr>
      <vt:lpstr>PowerPoint Presentation</vt:lpstr>
      <vt:lpstr>التكنولوجيا والإنسان: التمكين وزيادة الفعالية</vt:lpstr>
      <vt:lpstr>التكنولوجيا لتسهيل حياة الإنسان وجعلها أكثر فاعلية</vt:lpstr>
      <vt:lpstr>نحو عالم يتقاطع فيه الواقع الحقيقي مع الواقع الافتراضي</vt:lpstr>
      <vt:lpstr>الميتافيرس بين الخيال والواقع:</vt:lpstr>
      <vt:lpstr>تعلم كيف تتعلم</vt:lpstr>
      <vt:lpstr>التعلم الخبراتي Learning by experience </vt:lpstr>
      <vt:lpstr>تطبيقات الميتافيرس في التعليم</vt:lpstr>
      <vt:lpstr>الصفوف الافتراضية: الحضور</vt:lpstr>
      <vt:lpstr>التعلم الانغماسي  Immersive learning</vt:lpstr>
      <vt:lpstr>مبادئ تجربة التعلم الإنغماسي</vt:lpstr>
      <vt:lpstr>لماذا تجربة التعلم الانغماسي؟</vt:lpstr>
      <vt:lpstr>خبرة التعلم، مثلها مثل رياضة ركوب الأمواج، يجب أن تعمل على أن ينغمس المتعلم في الخبرة بحيث يكون منخرطا يواجه تحديات ويعطى الفرصة للتطور. </vt:lpstr>
      <vt:lpstr>مخروط الخبرة – ادجار ديل</vt:lpstr>
      <vt:lpstr>المعلم ودوره في الميتافيرس</vt:lpstr>
      <vt:lpstr>PowerPoint Presentation</vt:lpstr>
      <vt:lpstr>عودا على بدء... الحكمة: التمييز بين الضوء والمعرفة</vt:lpstr>
      <vt:lpstr>شكرا لكم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Metaverse</dc:title>
  <dc:creator>dell</dc:creator>
  <cp:lastModifiedBy>dell</cp:lastModifiedBy>
  <cp:revision>108</cp:revision>
  <dcterms:created xsi:type="dcterms:W3CDTF">2023-04-12T11:36:57Z</dcterms:created>
  <dcterms:modified xsi:type="dcterms:W3CDTF">2023-05-17T04:59:55Z</dcterms:modified>
</cp:coreProperties>
</file>