
<file path=[Content_Types].xml><?xml version="1.0" encoding="utf-8"?>
<Types xmlns="http://schemas.openxmlformats.org/package/2006/content-types">
  <Default Extension="emf" ContentType="image/x-emf"/>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19"/>
  </p:notesMasterIdLst>
  <p:sldIdLst>
    <p:sldId id="256" r:id="rId2"/>
    <p:sldId id="373" r:id="rId3"/>
    <p:sldId id="257" r:id="rId4"/>
    <p:sldId id="311" r:id="rId5"/>
    <p:sldId id="403" r:id="rId6"/>
    <p:sldId id="402" r:id="rId7"/>
    <p:sldId id="401" r:id="rId8"/>
    <p:sldId id="400" r:id="rId9"/>
    <p:sldId id="404" r:id="rId10"/>
    <p:sldId id="405" r:id="rId11"/>
    <p:sldId id="406" r:id="rId12"/>
    <p:sldId id="407" r:id="rId13"/>
    <p:sldId id="408" r:id="rId14"/>
    <p:sldId id="409" r:id="rId15"/>
    <p:sldId id="410" r:id="rId16"/>
    <p:sldId id="388" r:id="rId17"/>
    <p:sldId id="411" r:id="rId18"/>
  </p:sldIdLst>
  <p:sldSz cx="9144000" cy="5143500" type="screen16x9"/>
  <p:notesSz cx="6858000" cy="9144000"/>
  <p:embeddedFontLst>
    <p:embeddedFont>
      <p:font typeface="Arvo" panose="020B0604020202020204" charset="0"/>
      <p:regular r:id="rId20"/>
      <p:bold r:id="rId21"/>
      <p:italic r:id="rId22"/>
      <p:boldItalic r:id="rId23"/>
    </p:embeddedFont>
    <p:embeddedFont>
      <p:font typeface="Calibri" panose="020F0502020204030204" pitchFamily="34" charset="0"/>
      <p:regular r:id="rId24"/>
      <p:bold r:id="rId25"/>
    </p:embeddedFont>
    <p:embeddedFont>
      <p:font typeface="Roboto Condensed" panose="02000000000000000000" pitchFamily="2" charset="0"/>
      <p:regular r:id="rId26"/>
      <p:bold r:id="rId27"/>
      <p:italic r:id="rId28"/>
      <p:boldItalic r:id="rId29"/>
    </p:embeddedFont>
    <p:embeddedFont>
      <p:font typeface="Roboto Condensed Light" panose="02000000000000000000"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A3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FB45765-A7BB-4B82-A0E0-53EFC047F792}">
  <a:tblStyle styleId="{4FB45765-A7BB-4B82-A0E0-53EFC047F79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8317" autoAdjust="0"/>
  </p:normalViewPr>
  <p:slideViewPr>
    <p:cSldViewPr>
      <p:cViewPr varScale="1">
        <p:scale>
          <a:sx n="100" d="100"/>
          <a:sy n="100" d="100"/>
        </p:scale>
        <p:origin x="950" y="6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72471982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78757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5821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7792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1360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0750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3618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4332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67212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buFont typeface="+mj-lt"/>
              <a:buAutoNum type="romanUcPeriod"/>
            </a:pPr>
            <a:r>
              <a:rPr lang="en-US" b="1" i="0" dirty="0">
                <a:solidFill>
                  <a:srgbClr val="000000"/>
                </a:solidFill>
                <a:effectLst/>
                <a:latin typeface="museo-sans"/>
              </a:rPr>
              <a:t>Instructional Design</a:t>
            </a:r>
            <a:br>
              <a:rPr lang="en-US" b="0" i="0" dirty="0">
                <a:solidFill>
                  <a:srgbClr val="000000"/>
                </a:solidFill>
                <a:effectLst/>
                <a:latin typeface="museo-sans"/>
              </a:rPr>
            </a:br>
            <a:r>
              <a:rPr lang="en-US" b="0" i="0" dirty="0">
                <a:solidFill>
                  <a:srgbClr val="000000"/>
                </a:solidFill>
                <a:effectLst/>
                <a:latin typeface="museo-sans"/>
              </a:rPr>
              <a:t>Instructional Design refers to the analysis of learning needs and the systemic approach of developing an online course in a manner that facilitates the transfer of knowledge and skills to the learner through the use of a variety of instructional methods, which relate to multiple learning styles, strategies, and preferences.</a:t>
            </a:r>
          </a:p>
          <a:p>
            <a:pPr algn="l">
              <a:buFont typeface="+mj-lt"/>
              <a:buAutoNum type="romanUcPeriod"/>
            </a:pPr>
            <a:r>
              <a:rPr lang="en-US" b="1" i="0" dirty="0">
                <a:solidFill>
                  <a:srgbClr val="000000"/>
                </a:solidFill>
                <a:effectLst/>
                <a:latin typeface="museo-sans"/>
              </a:rPr>
              <a:t>Communication, Interaction, and Collaboration </a:t>
            </a:r>
            <a:br>
              <a:rPr lang="en-US" b="0" i="0" dirty="0">
                <a:solidFill>
                  <a:srgbClr val="000000"/>
                </a:solidFill>
                <a:effectLst/>
                <a:latin typeface="museo-sans"/>
              </a:rPr>
            </a:br>
            <a:r>
              <a:rPr lang="en-US" b="0" i="0" dirty="0">
                <a:solidFill>
                  <a:srgbClr val="000000"/>
                </a:solidFill>
                <a:effectLst/>
                <a:latin typeface="museo-sans"/>
              </a:rPr>
              <a:t>Communication, Interaction, and Collaboration addresses how the course design, assignments, and technology effectively encourage exchanges amongst the instructor, students, and content.</a:t>
            </a:r>
          </a:p>
          <a:p>
            <a:pPr algn="l">
              <a:buFont typeface="+mj-lt"/>
              <a:buAutoNum type="romanUcPeriod"/>
            </a:pPr>
            <a:r>
              <a:rPr lang="en-US" b="1" i="0" dirty="0">
                <a:solidFill>
                  <a:srgbClr val="000000"/>
                </a:solidFill>
                <a:effectLst/>
                <a:latin typeface="museo-sans"/>
              </a:rPr>
              <a:t>Student Evaluation &amp; Assessment </a:t>
            </a:r>
            <a:br>
              <a:rPr lang="en-US" b="0" i="0" dirty="0">
                <a:solidFill>
                  <a:srgbClr val="000000"/>
                </a:solidFill>
                <a:effectLst/>
                <a:latin typeface="museo-sans"/>
              </a:rPr>
            </a:br>
            <a:r>
              <a:rPr lang="en-US" b="0" i="0" dirty="0">
                <a:solidFill>
                  <a:srgbClr val="000000"/>
                </a:solidFill>
                <a:effectLst/>
                <a:latin typeface="museo-sans"/>
              </a:rPr>
              <a:t>Student Evaluation and Assessment refers to the process your institution uses to determine student achievement and quality of work, including the assigning of grades.</a:t>
            </a:r>
          </a:p>
          <a:p>
            <a:pPr algn="l">
              <a:buFont typeface="+mj-lt"/>
              <a:buAutoNum type="romanUcPeriod"/>
            </a:pPr>
            <a:r>
              <a:rPr lang="en-US" b="1" i="0" dirty="0">
                <a:solidFill>
                  <a:srgbClr val="000000"/>
                </a:solidFill>
                <a:effectLst/>
                <a:latin typeface="museo-sans"/>
              </a:rPr>
              <a:t>Learner Support and Resources </a:t>
            </a:r>
            <a:br>
              <a:rPr lang="en-US" b="0" i="0" dirty="0">
                <a:solidFill>
                  <a:srgbClr val="000000"/>
                </a:solidFill>
                <a:effectLst/>
                <a:latin typeface="museo-sans"/>
              </a:rPr>
            </a:br>
            <a:r>
              <a:rPr lang="en-US" b="0" i="0" dirty="0">
                <a:solidFill>
                  <a:srgbClr val="000000"/>
                </a:solidFill>
                <a:effectLst/>
                <a:latin typeface="museo-sans"/>
              </a:rPr>
              <a:t>Learner Support and Resources refers to program, academic, and/or technical resources available to learners.</a:t>
            </a:r>
          </a:p>
          <a:p>
            <a:pPr algn="l">
              <a:buFont typeface="+mj-lt"/>
              <a:buAutoNum type="romanUcPeriod"/>
            </a:pPr>
            <a:r>
              <a:rPr lang="en-US" b="1" i="0" dirty="0">
                <a:solidFill>
                  <a:srgbClr val="000000"/>
                </a:solidFill>
                <a:effectLst/>
                <a:latin typeface="museo-sans"/>
              </a:rPr>
              <a:t>Instructional Materials &amp; Technologies</a:t>
            </a:r>
            <a:br>
              <a:rPr lang="en-US" b="0" i="0" dirty="0">
                <a:solidFill>
                  <a:srgbClr val="000000"/>
                </a:solidFill>
                <a:effectLst/>
                <a:latin typeface="museo-sans"/>
              </a:rPr>
            </a:br>
            <a:r>
              <a:rPr lang="en-US" b="0" i="0" dirty="0">
                <a:solidFill>
                  <a:srgbClr val="000000"/>
                </a:solidFill>
                <a:effectLst/>
                <a:latin typeface="museo-sans"/>
              </a:rPr>
              <a:t>Instructional materials and technologies refers to the design and use of documents, graphics, multimedia, and other technologies in a course that are under the course developer’s control.</a:t>
            </a:r>
          </a:p>
          <a:p>
            <a:pPr algn="l">
              <a:buFont typeface="+mj-lt"/>
              <a:buAutoNum type="romanUcPeriod"/>
            </a:pPr>
            <a:r>
              <a:rPr lang="en-US" b="1" i="0" dirty="0">
                <a:solidFill>
                  <a:srgbClr val="000000"/>
                </a:solidFill>
                <a:effectLst/>
                <a:latin typeface="museo-sans"/>
              </a:rPr>
              <a:t>Accessibility</a:t>
            </a:r>
            <a:br>
              <a:rPr lang="en-US" b="0" i="0" dirty="0">
                <a:solidFill>
                  <a:srgbClr val="000000"/>
                </a:solidFill>
                <a:effectLst/>
                <a:latin typeface="museo-sans"/>
              </a:rPr>
            </a:br>
            <a:r>
              <a:rPr lang="en-US" b="0" i="0" dirty="0" err="1">
                <a:solidFill>
                  <a:srgbClr val="000000"/>
                </a:solidFill>
                <a:effectLst/>
                <a:latin typeface="museo-sans"/>
              </a:rPr>
              <a:t>Accessibility</a:t>
            </a:r>
            <a:r>
              <a:rPr lang="en-US" b="0" i="0" dirty="0">
                <a:solidFill>
                  <a:srgbClr val="000000"/>
                </a:solidFill>
                <a:effectLst/>
                <a:latin typeface="museo-sans"/>
              </a:rPr>
              <a:t> refers to the idea that our materials need to be accessible for everyone, and that course materials may require further modifications to make them so for people with physical, cognitive, or learning disabilities. </a:t>
            </a:r>
          </a:p>
          <a:p>
            <a:pPr algn="l">
              <a:buFont typeface="+mj-lt"/>
              <a:buAutoNum type="romanUcPeriod"/>
            </a:pPr>
            <a:r>
              <a:rPr lang="en-US" b="1" i="0" dirty="0">
                <a:solidFill>
                  <a:srgbClr val="000000"/>
                </a:solidFill>
                <a:effectLst/>
                <a:latin typeface="museo-sans"/>
              </a:rPr>
              <a:t>Course Evaluation </a:t>
            </a:r>
            <a:br>
              <a:rPr lang="en-US" b="0" i="0" dirty="0">
                <a:solidFill>
                  <a:srgbClr val="000000"/>
                </a:solidFill>
                <a:effectLst/>
                <a:latin typeface="museo-sans"/>
              </a:rPr>
            </a:br>
            <a:r>
              <a:rPr lang="en-US" b="0" i="0" dirty="0">
                <a:solidFill>
                  <a:srgbClr val="000000"/>
                </a:solidFill>
                <a:effectLst/>
                <a:latin typeface="museo-sans"/>
              </a:rPr>
              <a:t>Course Evaluation refers to the processes and mechanisms used to elicit feedback from learners for the purpose of course improvement.</a:t>
            </a:r>
          </a:p>
          <a:p>
            <a:endParaRPr lang="en-US" dirty="0"/>
          </a:p>
        </p:txBody>
      </p:sp>
    </p:spTree>
    <p:extLst>
      <p:ext uri="{BB962C8B-B14F-4D97-AF65-F5344CB8AC3E}">
        <p14:creationId xmlns:p14="http://schemas.microsoft.com/office/powerpoint/2010/main" val="1651981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2555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2241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5152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6739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1873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9526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6569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sp>
        <p:nvSpPr>
          <p:cNvPr id="163" name="Google Shape;163;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164" name="Google Shape;164;p10"/>
          <p:cNvGrpSpPr/>
          <p:nvPr/>
        </p:nvGrpSpPr>
        <p:grpSpPr>
          <a:xfrm>
            <a:off x="6946842" y="4472723"/>
            <a:ext cx="2202830" cy="670795"/>
            <a:chOff x="5575242" y="4472723"/>
            <a:chExt cx="2202830" cy="670795"/>
          </a:xfrm>
        </p:grpSpPr>
        <p:sp>
          <p:nvSpPr>
            <p:cNvPr id="165" name="Google Shape;165;p10"/>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6;p10"/>
            <p:cNvGrpSpPr/>
            <p:nvPr/>
          </p:nvGrpSpPr>
          <p:grpSpPr>
            <a:xfrm flipH="1">
              <a:off x="5734850" y="4472723"/>
              <a:ext cx="2040837" cy="670795"/>
              <a:chOff x="1297954" y="330075"/>
              <a:chExt cx="5169293" cy="1699506"/>
            </a:xfrm>
          </p:grpSpPr>
          <p:sp>
            <p:nvSpPr>
              <p:cNvPr id="167" name="Google Shape;167;p10"/>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0"/>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0"/>
            <p:cNvGrpSpPr/>
            <p:nvPr/>
          </p:nvGrpSpPr>
          <p:grpSpPr>
            <a:xfrm flipH="1">
              <a:off x="5578209" y="4646738"/>
              <a:ext cx="2199863" cy="304563"/>
              <a:chOff x="-5827153" y="330075"/>
              <a:chExt cx="12276019" cy="1699569"/>
            </a:xfrm>
          </p:grpSpPr>
          <p:sp>
            <p:nvSpPr>
              <p:cNvPr id="170" name="Google Shape;170;p10"/>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0"/>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2" name="Google Shape;172;p10"/>
          <p:cNvGrpSpPr/>
          <p:nvPr/>
        </p:nvGrpSpPr>
        <p:grpSpPr>
          <a:xfrm rot="10800000">
            <a:off x="-8" y="-2"/>
            <a:ext cx="2202830" cy="670795"/>
            <a:chOff x="5575242" y="4472723"/>
            <a:chExt cx="2202830" cy="670795"/>
          </a:xfrm>
        </p:grpSpPr>
        <p:sp>
          <p:nvSpPr>
            <p:cNvPr id="173" name="Google Shape;173;p10"/>
            <p:cNvSpPr/>
            <p:nvPr/>
          </p:nvSpPr>
          <p:spPr>
            <a:xfrm rot="10800000">
              <a:off x="5575242" y="4948334"/>
              <a:ext cx="394200" cy="131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 name="Google Shape;174;p10"/>
            <p:cNvGrpSpPr/>
            <p:nvPr/>
          </p:nvGrpSpPr>
          <p:grpSpPr>
            <a:xfrm flipH="1">
              <a:off x="5734850" y="4472723"/>
              <a:ext cx="2040837" cy="670795"/>
              <a:chOff x="1297954" y="330075"/>
              <a:chExt cx="5169293" cy="1699506"/>
            </a:xfrm>
          </p:grpSpPr>
          <p:sp>
            <p:nvSpPr>
              <p:cNvPr id="175" name="Google Shape;175;p10"/>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0"/>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 name="Google Shape;177;p10"/>
            <p:cNvGrpSpPr/>
            <p:nvPr/>
          </p:nvGrpSpPr>
          <p:grpSpPr>
            <a:xfrm flipH="1">
              <a:off x="5578209" y="4646738"/>
              <a:ext cx="2199863" cy="304563"/>
              <a:chOff x="-5827153" y="330075"/>
              <a:chExt cx="12276019" cy="1699569"/>
            </a:xfrm>
          </p:grpSpPr>
          <p:sp>
            <p:nvSpPr>
              <p:cNvPr id="178" name="Google Shape;178;p10"/>
              <p:cNvSpPr/>
              <p:nvPr/>
            </p:nvSpPr>
            <p:spPr>
              <a:xfrm>
                <a:off x="-5827153" y="330144"/>
                <a:ext cx="1061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0"/>
              <p:cNvSpPr/>
              <p:nvPr/>
            </p:nvSpPr>
            <p:spPr>
              <a:xfrm>
                <a:off x="4749366"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lstStyle>
            <a:lvl1pPr lv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1pPr>
            <a:lvl2pPr lvl="1">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lstStyle>
            <a:lvl1pPr marL="457200" lvl="0" indent="-381000">
              <a:spcBef>
                <a:spcPts val="6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rgbClr val="FFFFFF"/>
                </a:solidFill>
                <a:latin typeface="Roboto Condensed"/>
                <a:ea typeface="Roboto Condensed"/>
                <a:cs typeface="Roboto Condensed"/>
                <a:sym typeface="Roboto Condensed"/>
              </a:defRPr>
            </a:lvl1pPr>
            <a:lvl2pPr lvl="1" algn="r">
              <a:buNone/>
              <a:defRPr sz="1200" b="1">
                <a:solidFill>
                  <a:srgbClr val="FFFFFF"/>
                </a:solidFill>
                <a:latin typeface="Roboto Condensed"/>
                <a:ea typeface="Roboto Condensed"/>
                <a:cs typeface="Roboto Condensed"/>
                <a:sym typeface="Roboto Condensed"/>
              </a:defRPr>
            </a:lvl2pPr>
            <a:lvl3pPr lvl="2" algn="r">
              <a:buNone/>
              <a:defRPr sz="1200" b="1">
                <a:solidFill>
                  <a:srgbClr val="FFFFFF"/>
                </a:solidFill>
                <a:latin typeface="Roboto Condensed"/>
                <a:ea typeface="Roboto Condensed"/>
                <a:cs typeface="Roboto Condensed"/>
                <a:sym typeface="Roboto Condensed"/>
              </a:defRPr>
            </a:lvl3pPr>
            <a:lvl4pPr lvl="3" algn="r">
              <a:buNone/>
              <a:defRPr sz="1200" b="1">
                <a:solidFill>
                  <a:srgbClr val="FFFFFF"/>
                </a:solidFill>
                <a:latin typeface="Roboto Condensed"/>
                <a:ea typeface="Roboto Condensed"/>
                <a:cs typeface="Roboto Condensed"/>
                <a:sym typeface="Roboto Condensed"/>
              </a:defRPr>
            </a:lvl4pPr>
            <a:lvl5pPr lvl="4" algn="r">
              <a:buNone/>
              <a:defRPr sz="1200" b="1">
                <a:solidFill>
                  <a:srgbClr val="FFFFFF"/>
                </a:solidFill>
                <a:latin typeface="Roboto Condensed"/>
                <a:ea typeface="Roboto Condensed"/>
                <a:cs typeface="Roboto Condensed"/>
                <a:sym typeface="Roboto Condensed"/>
              </a:defRPr>
            </a:lvl5pPr>
            <a:lvl6pPr lvl="5" algn="r">
              <a:buNone/>
              <a:defRPr sz="1200" b="1">
                <a:solidFill>
                  <a:srgbClr val="FFFFFF"/>
                </a:solidFill>
                <a:latin typeface="Roboto Condensed"/>
                <a:ea typeface="Roboto Condensed"/>
                <a:cs typeface="Roboto Condensed"/>
                <a:sym typeface="Roboto Condensed"/>
              </a:defRPr>
            </a:lvl6pPr>
            <a:lvl7pPr lvl="6" algn="r">
              <a:buNone/>
              <a:defRPr sz="1200" b="1">
                <a:solidFill>
                  <a:srgbClr val="FFFFFF"/>
                </a:solidFill>
                <a:latin typeface="Roboto Condensed"/>
                <a:ea typeface="Roboto Condensed"/>
                <a:cs typeface="Roboto Condensed"/>
                <a:sym typeface="Roboto Condensed"/>
              </a:defRPr>
            </a:lvl7pPr>
            <a:lvl8pPr lvl="7" algn="r">
              <a:buNone/>
              <a:defRPr sz="1200" b="1">
                <a:solidFill>
                  <a:srgbClr val="FFFFFF"/>
                </a:solidFill>
                <a:latin typeface="Roboto Condensed"/>
                <a:ea typeface="Roboto Condensed"/>
                <a:cs typeface="Roboto Condensed"/>
                <a:sym typeface="Roboto Condensed"/>
              </a:defRPr>
            </a:lvl8pPr>
            <a:lvl9pPr lvl="8" algn="r">
              <a:buNone/>
              <a:defRPr sz="1200" b="1">
                <a:solidFill>
                  <a:srgbClr val="FFFFFF"/>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6"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7495"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 name="Google Shape;184;p11"/>
          <p:cNvSpPr txBox="1">
            <a:spLocks noGrp="1"/>
          </p:cNvSpPr>
          <p:nvPr>
            <p:ph type="ctrTitle"/>
          </p:nvPr>
        </p:nvSpPr>
        <p:spPr>
          <a:xfrm>
            <a:off x="76200" y="666750"/>
            <a:ext cx="7467600" cy="3733800"/>
          </a:xfrm>
          <a:prstGeom prst="rect">
            <a:avLst/>
          </a:prstGeom>
        </p:spPr>
        <p:txBody>
          <a:bodyPr spcFirstLastPara="1" wrap="square" lIns="91425" tIns="91425" rIns="91425" bIns="91425" anchor="ctr" anchorCtr="0">
            <a:noAutofit/>
          </a:bodyPr>
          <a:lstStyle/>
          <a:p>
            <a:pPr lvl="0" algn="ctr" rtl="1"/>
            <a:br>
              <a:rPr lang="ar-JO" sz="2500" dirty="0">
                <a:effectLst>
                  <a:outerShdw blurRad="38100" dist="38100" dir="2700000" algn="tl">
                    <a:srgbClr val="000000">
                      <a:alpha val="43137"/>
                    </a:srgbClr>
                  </a:outerShdw>
                </a:effectLst>
                <a:cs typeface="+mj-cs"/>
              </a:rPr>
            </a:br>
            <a:r>
              <a:rPr lang="en-US" sz="2500" dirty="0">
                <a:effectLst>
                  <a:outerShdw blurRad="38100" dist="38100" dir="2700000" algn="tl">
                    <a:srgbClr val="000000">
                      <a:alpha val="43137"/>
                    </a:srgbClr>
                  </a:outerShdw>
                </a:effectLst>
                <a:cs typeface="+mj-cs"/>
              </a:rPr>
              <a:t>Quality Online Course </a:t>
            </a:r>
            <a:br>
              <a:rPr lang="ar-JO" sz="2500" dirty="0">
                <a:effectLst>
                  <a:outerShdw blurRad="38100" dist="38100" dir="2700000" algn="tl">
                    <a:srgbClr val="000000">
                      <a:alpha val="43137"/>
                    </a:srgbClr>
                  </a:outerShdw>
                </a:effectLst>
                <a:cs typeface="+mj-cs"/>
              </a:rPr>
            </a:br>
            <a:br>
              <a:rPr lang="ar-JO" sz="2500" dirty="0">
                <a:effectLst>
                  <a:outerShdw blurRad="38100" dist="38100" dir="2700000" algn="tl">
                    <a:srgbClr val="000000">
                      <a:alpha val="43137"/>
                    </a:srgbClr>
                  </a:outerShdw>
                </a:effectLst>
                <a:cs typeface="+mj-cs"/>
              </a:rPr>
            </a:br>
            <a:r>
              <a:rPr lang="ar-JO" sz="2500" dirty="0">
                <a:effectLst>
                  <a:outerShdw blurRad="38100" dist="38100" dir="2700000" algn="tl">
                    <a:srgbClr val="000000">
                      <a:alpha val="43137"/>
                    </a:srgbClr>
                  </a:outerShdw>
                </a:effectLst>
                <a:cs typeface="+mj-cs"/>
              </a:rPr>
              <a:t>جودة المحتوى الإلكتروني </a:t>
            </a:r>
            <a:br>
              <a:rPr lang="ar-JO" sz="2500" dirty="0">
                <a:effectLst>
                  <a:outerShdw blurRad="38100" dist="38100" dir="2700000" algn="tl">
                    <a:srgbClr val="000000">
                      <a:alpha val="43137"/>
                    </a:srgbClr>
                  </a:outerShdw>
                </a:effectLst>
                <a:cs typeface="+mj-cs"/>
              </a:rPr>
            </a:br>
            <a:br>
              <a:rPr lang="en-US" sz="2500" dirty="0">
                <a:effectLst>
                  <a:outerShdw blurRad="38100" dist="38100" dir="2700000" algn="tl">
                    <a:srgbClr val="000000">
                      <a:alpha val="43137"/>
                    </a:srgbClr>
                  </a:outerShdw>
                </a:effectLst>
                <a:cs typeface="+mj-cs"/>
              </a:rPr>
            </a:br>
            <a:r>
              <a:rPr lang="ar-JO" sz="2500" dirty="0">
                <a:effectLst>
                  <a:outerShdw blurRad="38100" dist="38100" dir="2700000" algn="tl">
                    <a:srgbClr val="000000">
                      <a:alpha val="43137"/>
                    </a:srgbClr>
                  </a:outerShdw>
                </a:effectLst>
                <a:cs typeface="+mj-cs"/>
              </a:rPr>
              <a:t>د. خالد جابر</a:t>
            </a:r>
            <a:br>
              <a:rPr lang="ar-JO" sz="2500" dirty="0">
                <a:effectLst>
                  <a:outerShdw blurRad="38100" dist="38100" dir="2700000" algn="tl">
                    <a:srgbClr val="000000">
                      <a:alpha val="43137"/>
                    </a:srgbClr>
                  </a:outerShdw>
                </a:effectLst>
                <a:cs typeface="+mj-cs"/>
              </a:rPr>
            </a:br>
            <a:r>
              <a:rPr lang="ar-JO" sz="2500" dirty="0">
                <a:effectLst>
                  <a:outerShdw blurRad="38100" dist="38100" dir="2700000" algn="tl">
                    <a:srgbClr val="000000">
                      <a:alpha val="43137"/>
                    </a:srgbClr>
                  </a:outerShdw>
                </a:effectLst>
                <a:cs typeface="+mj-cs"/>
              </a:rPr>
              <a:t>مدير مركز التعلم الإلكتروني ومصادر التعليم المفتوحة</a:t>
            </a:r>
            <a:br>
              <a:rPr lang="ar-JO" sz="2500" dirty="0">
                <a:effectLst>
                  <a:outerShdw blurRad="38100" dist="38100" dir="2700000" algn="tl">
                    <a:srgbClr val="000000">
                      <a:alpha val="43137"/>
                    </a:srgbClr>
                  </a:outerShdw>
                </a:effectLst>
                <a:cs typeface="+mj-cs"/>
              </a:rPr>
            </a:br>
            <a:r>
              <a:rPr lang="ar-JO" sz="2500" dirty="0">
                <a:effectLst>
                  <a:outerShdw blurRad="38100" dist="38100" dir="2700000" algn="tl">
                    <a:srgbClr val="000000">
                      <a:alpha val="43137"/>
                    </a:srgbClr>
                  </a:outerShdw>
                </a:effectLst>
                <a:cs typeface="+mj-cs"/>
              </a:rPr>
              <a:t>جامعة الزيتونة الاردنية</a:t>
            </a:r>
            <a:br>
              <a:rPr lang="en-US" sz="2500" dirty="0">
                <a:effectLst>
                  <a:outerShdw blurRad="38100" dist="38100" dir="2700000" algn="tl">
                    <a:srgbClr val="000000">
                      <a:alpha val="43137"/>
                    </a:srgbClr>
                  </a:outerShdw>
                </a:effectLst>
                <a:cs typeface="+mj-cs"/>
              </a:rPr>
            </a:br>
            <a:endParaRPr sz="2500" dirty="0">
              <a:effectLst>
                <a:outerShdw blurRad="38100" dist="38100" dir="2700000" algn="tl">
                  <a:srgbClr val="000000">
                    <a:alpha val="43137"/>
                  </a:srgbClr>
                </a:outerShdw>
              </a:effectLst>
              <a:cs typeface="+mj-cs"/>
            </a:endParaRPr>
          </a:p>
        </p:txBody>
      </p:sp>
      <p:pic>
        <p:nvPicPr>
          <p:cNvPr id="1026" name="Picture 2" descr="elc">
            <a:extLst>
              <a:ext uri="{FF2B5EF4-FFF2-40B4-BE49-F238E27FC236}">
                <a16:creationId xmlns:a16="http://schemas.microsoft.com/office/drawing/2014/main" id="{5A8920F7-1C74-DF7D-10AF-F15B88AF1E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5347" y="2266950"/>
            <a:ext cx="990600" cy="7524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322DA8B-EB95-D846-7927-B7E0545ABCFF}"/>
              </a:ext>
            </a:extLst>
          </p:cNvPr>
          <p:cNvSpPr/>
          <p:nvPr/>
        </p:nvSpPr>
        <p:spPr>
          <a:xfrm>
            <a:off x="4191000" y="4629150"/>
            <a:ext cx="4800600" cy="438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a:effectLst>
                  <a:outerShdw blurRad="38100" dist="38100" dir="2700000" algn="tl">
                    <a:srgbClr val="000000">
                      <a:alpha val="43137"/>
                    </a:srgbClr>
                  </a:outerShdw>
                </a:effectLst>
              </a:rPr>
              <a:t>مؤتمر التعليم الإلكتروني الثامن 2023</a:t>
            </a:r>
            <a:endParaRPr lang="en-US" b="1" dirty="0">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685800" y="361950"/>
            <a:ext cx="5791200" cy="766200"/>
          </a:xfrm>
          <a:prstGeom prst="rect">
            <a:avLst/>
          </a:prstGeom>
        </p:spPr>
        <p:txBody>
          <a:bodyPr spcFirstLastPara="1" wrap="square" lIns="91425" tIns="91425" rIns="91425" bIns="91425" anchor="ctr" anchorCtr="0">
            <a:noAutofit/>
          </a:bodyPr>
          <a:lstStyle/>
          <a:p>
            <a:pPr lvl="0" rtl="1"/>
            <a:r>
              <a:rPr lang="en-US" sz="2400" dirty="0" err="1">
                <a:sym typeface="Arial"/>
              </a:rPr>
              <a:t>FeedBack</a:t>
            </a:r>
            <a:r>
              <a:rPr lang="en-US" sz="2400" dirty="0">
                <a:sym typeface="Arial"/>
              </a:rPr>
              <a:t> </a:t>
            </a:r>
            <a:endParaRPr sz="2400"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Table 1">
            <a:extLst>
              <a:ext uri="{FF2B5EF4-FFF2-40B4-BE49-F238E27FC236}">
                <a16:creationId xmlns:a16="http://schemas.microsoft.com/office/drawing/2014/main" id="{D0273C2E-B597-E7D7-484B-0143EB1E3C11}"/>
              </a:ext>
            </a:extLst>
          </p:cNvPr>
          <p:cNvGraphicFramePr>
            <a:graphicFrameLocks noGrp="1"/>
          </p:cNvGraphicFramePr>
          <p:nvPr>
            <p:extLst>
              <p:ext uri="{D42A27DB-BD31-4B8C-83A1-F6EECF244321}">
                <p14:modId xmlns:p14="http://schemas.microsoft.com/office/powerpoint/2010/main" val="2252968087"/>
              </p:ext>
            </p:extLst>
          </p:nvPr>
        </p:nvGraphicFramePr>
        <p:xfrm>
          <a:off x="602724" y="1657350"/>
          <a:ext cx="7245876" cy="1791653"/>
        </p:xfrm>
        <a:graphic>
          <a:graphicData uri="http://schemas.openxmlformats.org/drawingml/2006/table">
            <a:tbl>
              <a:tblPr firstRow="1" firstCol="1">
                <a:tableStyleId>{4FB45765-A7BB-4B82-A0E0-53EFC047F792}</a:tableStyleId>
              </a:tblPr>
              <a:tblGrid>
                <a:gridCol w="1669146">
                  <a:extLst>
                    <a:ext uri="{9D8B030D-6E8A-4147-A177-3AD203B41FA5}">
                      <a16:colId xmlns:a16="http://schemas.microsoft.com/office/drawing/2014/main" val="3294743639"/>
                    </a:ext>
                  </a:extLst>
                </a:gridCol>
                <a:gridCol w="5576730">
                  <a:extLst>
                    <a:ext uri="{9D8B030D-6E8A-4147-A177-3AD203B41FA5}">
                      <a16:colId xmlns:a16="http://schemas.microsoft.com/office/drawing/2014/main" val="2993583438"/>
                    </a:ext>
                  </a:extLst>
                </a:gridCol>
              </a:tblGrid>
              <a:tr h="255950">
                <a:tc>
                  <a:txBody>
                    <a:bodyPr/>
                    <a:lstStyle/>
                    <a:p>
                      <a:pPr marL="0" marR="0">
                        <a:spcBef>
                          <a:spcPts val="0"/>
                        </a:spcBef>
                        <a:spcAft>
                          <a:spcPts val="300"/>
                        </a:spcAft>
                      </a:pPr>
                      <a:r>
                        <a:rPr lang="en-US" sz="1600">
                          <a:effectLst/>
                        </a:rPr>
                        <a:t>Characteristic</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300"/>
                        </a:spcAft>
                      </a:pPr>
                      <a:r>
                        <a:rPr lang="en-US" sz="1600">
                          <a:effectLst/>
                        </a:rPr>
                        <a:t>Annotation</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960602352"/>
                  </a:ext>
                </a:extLst>
              </a:tr>
              <a:tr h="511901">
                <a:tc>
                  <a:txBody>
                    <a:bodyPr/>
                    <a:lstStyle/>
                    <a:p>
                      <a:pPr marL="0" marR="0">
                        <a:spcBef>
                          <a:spcPts val="0"/>
                        </a:spcBef>
                        <a:spcAft>
                          <a:spcPts val="300"/>
                        </a:spcAft>
                      </a:pPr>
                      <a:r>
                        <a:rPr lang="en-US" sz="1600">
                          <a:effectLst/>
                        </a:rPr>
                        <a:t>1. When</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300"/>
                        </a:spcAft>
                      </a:pPr>
                      <a:r>
                        <a:rPr lang="en-US" sz="1600">
                          <a:effectLst/>
                        </a:rPr>
                        <a:t>A statement explaining when students should receive feedback is provided.</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448811757"/>
                  </a:ext>
                </a:extLst>
              </a:tr>
              <a:tr h="511901">
                <a:tc>
                  <a:txBody>
                    <a:bodyPr/>
                    <a:lstStyle/>
                    <a:p>
                      <a:pPr marL="0" marR="0">
                        <a:spcBef>
                          <a:spcPts val="0"/>
                        </a:spcBef>
                        <a:spcAft>
                          <a:spcPts val="300"/>
                        </a:spcAft>
                      </a:pPr>
                      <a:r>
                        <a:rPr lang="en-US" sz="1600">
                          <a:effectLst/>
                        </a:rPr>
                        <a:t>2. What</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300"/>
                        </a:spcAft>
                      </a:pPr>
                      <a:r>
                        <a:rPr lang="en-US" sz="1600">
                          <a:effectLst/>
                        </a:rPr>
                        <a:t>A statement explaining what type of feedback students will receive is provided.</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469728475"/>
                  </a:ext>
                </a:extLst>
              </a:tr>
              <a:tr h="511901">
                <a:tc>
                  <a:txBody>
                    <a:bodyPr/>
                    <a:lstStyle/>
                    <a:p>
                      <a:pPr marL="0" marR="0">
                        <a:spcBef>
                          <a:spcPts val="0"/>
                        </a:spcBef>
                        <a:spcAft>
                          <a:spcPts val="300"/>
                        </a:spcAft>
                      </a:pPr>
                      <a:r>
                        <a:rPr lang="en-US" sz="1600">
                          <a:effectLst/>
                        </a:rPr>
                        <a:t>3. How</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300"/>
                        </a:spcAft>
                      </a:pPr>
                      <a:r>
                        <a:rPr lang="en-US" sz="1600" dirty="0">
                          <a:effectLst/>
                        </a:rPr>
                        <a:t>A statement explaining how feedback will be given is provided.</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485425115"/>
                  </a:ext>
                </a:extLst>
              </a:tr>
            </a:tbl>
          </a:graphicData>
        </a:graphic>
      </p:graphicFrame>
    </p:spTree>
    <p:extLst>
      <p:ext uri="{BB962C8B-B14F-4D97-AF65-F5344CB8AC3E}">
        <p14:creationId xmlns:p14="http://schemas.microsoft.com/office/powerpoint/2010/main" val="209889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685800" y="361950"/>
            <a:ext cx="5791200" cy="766200"/>
          </a:xfrm>
          <a:prstGeom prst="rect">
            <a:avLst/>
          </a:prstGeom>
        </p:spPr>
        <p:txBody>
          <a:bodyPr spcFirstLastPara="1" wrap="square" lIns="91425" tIns="91425" rIns="91425" bIns="91425" anchor="ctr" anchorCtr="0">
            <a:noAutofit/>
          </a:bodyPr>
          <a:lstStyle/>
          <a:p>
            <a:pPr lvl="0" rtl="1"/>
            <a:r>
              <a:rPr lang="en-US" sz="2400" dirty="0">
                <a:sym typeface="Arial"/>
              </a:rPr>
              <a:t> </a:t>
            </a:r>
            <a:r>
              <a:rPr lang="en-US" sz="1800" dirty="0">
                <a:effectLst/>
                <a:latin typeface="Arial" panose="020B0604020202020204" pitchFamily="34" charset="0"/>
                <a:ea typeface="Times New Roman" panose="02020603050405020304" pitchFamily="18" charset="0"/>
              </a:rPr>
              <a:t>Management</a:t>
            </a:r>
            <a:endParaRPr sz="2400"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Table 1">
            <a:extLst>
              <a:ext uri="{FF2B5EF4-FFF2-40B4-BE49-F238E27FC236}">
                <a16:creationId xmlns:a16="http://schemas.microsoft.com/office/drawing/2014/main" id="{9FAB444C-81AC-EFBC-12A6-ACD5CFFB6489}"/>
              </a:ext>
            </a:extLst>
          </p:cNvPr>
          <p:cNvGraphicFramePr>
            <a:graphicFrameLocks noGrp="1"/>
          </p:cNvGraphicFramePr>
          <p:nvPr>
            <p:extLst>
              <p:ext uri="{D42A27DB-BD31-4B8C-83A1-F6EECF244321}">
                <p14:modId xmlns:p14="http://schemas.microsoft.com/office/powerpoint/2010/main" val="882655087"/>
              </p:ext>
            </p:extLst>
          </p:nvPr>
        </p:nvGraphicFramePr>
        <p:xfrm>
          <a:off x="602724" y="1711642"/>
          <a:ext cx="8007876" cy="3017520"/>
        </p:xfrm>
        <a:graphic>
          <a:graphicData uri="http://schemas.openxmlformats.org/drawingml/2006/table">
            <a:tbl>
              <a:tblPr firstRow="1" firstCol="1">
                <a:tableStyleId>{4FB45765-A7BB-4B82-A0E0-53EFC047F792}</a:tableStyleId>
              </a:tblPr>
              <a:tblGrid>
                <a:gridCol w="1690599">
                  <a:extLst>
                    <a:ext uri="{9D8B030D-6E8A-4147-A177-3AD203B41FA5}">
                      <a16:colId xmlns:a16="http://schemas.microsoft.com/office/drawing/2014/main" val="3876056601"/>
                    </a:ext>
                  </a:extLst>
                </a:gridCol>
                <a:gridCol w="6317277">
                  <a:extLst>
                    <a:ext uri="{9D8B030D-6E8A-4147-A177-3AD203B41FA5}">
                      <a16:colId xmlns:a16="http://schemas.microsoft.com/office/drawing/2014/main" val="726218315"/>
                    </a:ext>
                  </a:extLst>
                </a:gridCol>
              </a:tblGrid>
              <a:tr h="0">
                <a:tc>
                  <a:txBody>
                    <a:bodyPr/>
                    <a:lstStyle/>
                    <a:p>
                      <a:pPr marL="0" marR="0">
                        <a:spcBef>
                          <a:spcPts val="0"/>
                        </a:spcBef>
                        <a:spcAft>
                          <a:spcPts val="300"/>
                        </a:spcAft>
                      </a:pPr>
                      <a:r>
                        <a:rPr lang="en-US" sz="1800">
                          <a:effectLst/>
                        </a:rPr>
                        <a:t>Characteristic</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300"/>
                        </a:spcAft>
                      </a:pPr>
                      <a:r>
                        <a:rPr lang="en-US" sz="1800">
                          <a:effectLst/>
                        </a:rPr>
                        <a:t>Annotation</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438442467"/>
                  </a:ext>
                </a:extLst>
              </a:tr>
              <a:tr h="0">
                <a:tc>
                  <a:txBody>
                    <a:bodyPr/>
                    <a:lstStyle/>
                    <a:p>
                      <a:pPr marL="0" marR="0">
                        <a:spcBef>
                          <a:spcPts val="0"/>
                        </a:spcBef>
                        <a:spcAft>
                          <a:spcPts val="300"/>
                        </a:spcAft>
                      </a:pPr>
                      <a:r>
                        <a:rPr lang="en-US" sz="1800">
                          <a:effectLst/>
                        </a:rPr>
                        <a:t>1. Time</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300"/>
                        </a:spcAft>
                      </a:pPr>
                      <a:r>
                        <a:rPr lang="en-US" sz="1800">
                          <a:effectLst/>
                        </a:rPr>
                        <a:t>A statement of the time allocated for each assessment is provided.</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023257961"/>
                  </a:ext>
                </a:extLst>
              </a:tr>
              <a:tr h="0">
                <a:tc>
                  <a:txBody>
                    <a:bodyPr/>
                    <a:lstStyle/>
                    <a:p>
                      <a:pPr marL="0" marR="0">
                        <a:spcBef>
                          <a:spcPts val="0"/>
                        </a:spcBef>
                        <a:spcAft>
                          <a:spcPts val="300"/>
                        </a:spcAft>
                      </a:pPr>
                      <a:r>
                        <a:rPr lang="en-US" sz="1800">
                          <a:effectLst/>
                        </a:rPr>
                        <a:t>2. Deadline</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300"/>
                        </a:spcAft>
                      </a:pPr>
                      <a:r>
                        <a:rPr lang="en-US" sz="1800">
                          <a:effectLst/>
                        </a:rPr>
                        <a:t>A deadline for each activity is provided.</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553405775"/>
                  </a:ext>
                </a:extLst>
              </a:tr>
              <a:tr h="0">
                <a:tc>
                  <a:txBody>
                    <a:bodyPr/>
                    <a:lstStyle/>
                    <a:p>
                      <a:pPr marL="0" marR="0">
                        <a:spcBef>
                          <a:spcPts val="0"/>
                        </a:spcBef>
                        <a:spcAft>
                          <a:spcPts val="300"/>
                        </a:spcAft>
                      </a:pPr>
                      <a:r>
                        <a:rPr lang="en-US" sz="1800">
                          <a:effectLst/>
                        </a:rPr>
                        <a:t>3. Availability</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300"/>
                        </a:spcAft>
                      </a:pPr>
                      <a:r>
                        <a:rPr lang="en-US" sz="1800">
                          <a:effectLst/>
                        </a:rPr>
                        <a:t>A date/time when each assessment will be available is provided.</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956837773"/>
                  </a:ext>
                </a:extLst>
              </a:tr>
              <a:tr h="0">
                <a:tc>
                  <a:txBody>
                    <a:bodyPr/>
                    <a:lstStyle/>
                    <a:p>
                      <a:pPr marL="0" marR="0">
                        <a:spcBef>
                          <a:spcPts val="0"/>
                        </a:spcBef>
                        <a:spcAft>
                          <a:spcPts val="300"/>
                        </a:spcAft>
                      </a:pPr>
                      <a:r>
                        <a:rPr lang="en-US" sz="1800">
                          <a:effectLst/>
                        </a:rPr>
                        <a:t>4. Retake</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300"/>
                        </a:spcAft>
                      </a:pPr>
                      <a:r>
                        <a:rPr lang="en-US" sz="1800">
                          <a:effectLst/>
                        </a:rPr>
                        <a:t>A statement indicating whether or not the assessment can be retaken is provided.</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36405713"/>
                  </a:ext>
                </a:extLst>
              </a:tr>
              <a:tr h="0">
                <a:tc>
                  <a:txBody>
                    <a:bodyPr/>
                    <a:lstStyle/>
                    <a:p>
                      <a:pPr marL="0" marR="0">
                        <a:spcBef>
                          <a:spcPts val="0"/>
                        </a:spcBef>
                        <a:spcAft>
                          <a:spcPts val="300"/>
                        </a:spcAft>
                      </a:pPr>
                      <a:r>
                        <a:rPr lang="en-US" sz="1800">
                          <a:effectLst/>
                        </a:rPr>
                        <a:t>5. Delivery Method</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300"/>
                        </a:spcAft>
                      </a:pPr>
                      <a:r>
                        <a:rPr lang="en-US" sz="1800">
                          <a:effectLst/>
                        </a:rPr>
                        <a:t>A description of the assessment delivery method is provided.</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771930400"/>
                  </a:ext>
                </a:extLst>
              </a:tr>
              <a:tr h="0">
                <a:tc>
                  <a:txBody>
                    <a:bodyPr/>
                    <a:lstStyle/>
                    <a:p>
                      <a:pPr marL="0" marR="0">
                        <a:spcBef>
                          <a:spcPts val="0"/>
                        </a:spcBef>
                        <a:spcAft>
                          <a:spcPts val="300"/>
                        </a:spcAft>
                      </a:pPr>
                      <a:r>
                        <a:rPr lang="en-US" sz="1800">
                          <a:effectLst/>
                        </a:rPr>
                        <a:t>6. Submit</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300"/>
                        </a:spcAft>
                      </a:pPr>
                      <a:r>
                        <a:rPr lang="en-US" sz="1800" dirty="0">
                          <a:effectLst/>
                        </a:rPr>
                        <a:t>Instructions for completion and submission are provided.</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824907202"/>
                  </a:ext>
                </a:extLst>
              </a:tr>
            </a:tbl>
          </a:graphicData>
        </a:graphic>
      </p:graphicFrame>
    </p:spTree>
    <p:extLst>
      <p:ext uri="{BB962C8B-B14F-4D97-AF65-F5344CB8AC3E}">
        <p14:creationId xmlns:p14="http://schemas.microsoft.com/office/powerpoint/2010/main" val="2530088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685800" y="361950"/>
            <a:ext cx="5791200" cy="766200"/>
          </a:xfrm>
          <a:prstGeom prst="rect">
            <a:avLst/>
          </a:prstGeom>
        </p:spPr>
        <p:txBody>
          <a:bodyPr spcFirstLastPara="1" wrap="square" lIns="91425" tIns="91425" rIns="91425" bIns="91425" anchor="ctr" anchorCtr="0">
            <a:noAutofit/>
          </a:bodyPr>
          <a:lstStyle/>
          <a:p>
            <a:pPr lvl="0" rtl="1"/>
            <a:r>
              <a:rPr lang="en-US" sz="2400" dirty="0">
                <a:sym typeface="Arial"/>
              </a:rPr>
              <a:t> </a:t>
            </a:r>
            <a:r>
              <a:rPr lang="en-US" sz="1800" dirty="0">
                <a:effectLst/>
                <a:latin typeface="Arial" panose="020B0604020202020204" pitchFamily="34" charset="0"/>
                <a:ea typeface="Times New Roman" panose="02020603050405020304" pitchFamily="18" charset="0"/>
              </a:rPr>
              <a:t>Structure and Design</a:t>
            </a:r>
            <a:endParaRPr sz="2400"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3" name="Table 2">
            <a:extLst>
              <a:ext uri="{FF2B5EF4-FFF2-40B4-BE49-F238E27FC236}">
                <a16:creationId xmlns:a16="http://schemas.microsoft.com/office/drawing/2014/main" id="{15EED071-E359-927F-DDD0-31BD5A59ECB9}"/>
              </a:ext>
            </a:extLst>
          </p:cNvPr>
          <p:cNvGraphicFramePr>
            <a:graphicFrameLocks noGrp="1"/>
          </p:cNvGraphicFramePr>
          <p:nvPr>
            <p:extLst>
              <p:ext uri="{D42A27DB-BD31-4B8C-83A1-F6EECF244321}">
                <p14:modId xmlns:p14="http://schemas.microsoft.com/office/powerpoint/2010/main" val="444530165"/>
              </p:ext>
            </p:extLst>
          </p:nvPr>
        </p:nvGraphicFramePr>
        <p:xfrm>
          <a:off x="351113" y="1885950"/>
          <a:ext cx="8341546" cy="1920240"/>
        </p:xfrm>
        <a:graphic>
          <a:graphicData uri="http://schemas.openxmlformats.org/drawingml/2006/table">
            <a:tbl>
              <a:tblPr firstRow="1" firstCol="1">
                <a:tableStyleId>{4FB45765-A7BB-4B82-A0E0-53EFC047F792}</a:tableStyleId>
              </a:tblPr>
              <a:tblGrid>
                <a:gridCol w="1921543">
                  <a:extLst>
                    <a:ext uri="{9D8B030D-6E8A-4147-A177-3AD203B41FA5}">
                      <a16:colId xmlns:a16="http://schemas.microsoft.com/office/drawing/2014/main" val="1398625032"/>
                    </a:ext>
                  </a:extLst>
                </a:gridCol>
                <a:gridCol w="6420003">
                  <a:extLst>
                    <a:ext uri="{9D8B030D-6E8A-4147-A177-3AD203B41FA5}">
                      <a16:colId xmlns:a16="http://schemas.microsoft.com/office/drawing/2014/main" val="2163517554"/>
                    </a:ext>
                  </a:extLst>
                </a:gridCol>
              </a:tblGrid>
              <a:tr h="0">
                <a:tc>
                  <a:txBody>
                    <a:bodyPr/>
                    <a:lstStyle/>
                    <a:p>
                      <a:pPr marL="0" marR="0">
                        <a:spcBef>
                          <a:spcPts val="0"/>
                        </a:spcBef>
                        <a:spcAft>
                          <a:spcPts val="300"/>
                        </a:spcAft>
                      </a:pPr>
                      <a:r>
                        <a:rPr lang="en-US" sz="1800" dirty="0">
                          <a:effectLst/>
                        </a:rPr>
                        <a:t>Characteristic</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300"/>
                        </a:spcAft>
                      </a:pPr>
                      <a:r>
                        <a:rPr lang="en-US" sz="1800">
                          <a:effectLst/>
                        </a:rPr>
                        <a:t>Annotation</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102697844"/>
                  </a:ext>
                </a:extLst>
              </a:tr>
              <a:tr h="0">
                <a:tc>
                  <a:txBody>
                    <a:bodyPr/>
                    <a:lstStyle/>
                    <a:p>
                      <a:pPr marL="0" marR="0">
                        <a:spcBef>
                          <a:spcPts val="0"/>
                        </a:spcBef>
                        <a:spcAft>
                          <a:spcPts val="300"/>
                        </a:spcAft>
                      </a:pPr>
                      <a:r>
                        <a:rPr lang="en-US" sz="1800">
                          <a:effectLst/>
                        </a:rPr>
                        <a:t>1. Scrolling</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300"/>
                        </a:spcAft>
                      </a:pPr>
                      <a:r>
                        <a:rPr lang="en-US" sz="1800">
                          <a:effectLst/>
                        </a:rPr>
                        <a:t>Scrolling is minimized or facilitated with anchors to improve usability for desktop and mobile devices.</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915184713"/>
                  </a:ext>
                </a:extLst>
              </a:tr>
              <a:tr h="0">
                <a:tc>
                  <a:txBody>
                    <a:bodyPr/>
                    <a:lstStyle/>
                    <a:p>
                      <a:pPr marL="0" marR="0">
                        <a:spcBef>
                          <a:spcPts val="0"/>
                        </a:spcBef>
                        <a:spcAft>
                          <a:spcPts val="300"/>
                        </a:spcAft>
                      </a:pPr>
                      <a:r>
                        <a:rPr lang="en-US" sz="1800">
                          <a:effectLst/>
                        </a:rPr>
                        <a:t>2. Consistency</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300"/>
                        </a:spcAft>
                      </a:pPr>
                      <a:r>
                        <a:rPr lang="en-US" sz="1800">
                          <a:effectLst/>
                        </a:rPr>
                        <a:t>Consistent layout design and color scheme orients users throughout the site.</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926933497"/>
                  </a:ext>
                </a:extLst>
              </a:tr>
              <a:tr h="0">
                <a:tc>
                  <a:txBody>
                    <a:bodyPr/>
                    <a:lstStyle/>
                    <a:p>
                      <a:pPr marL="0" marR="0">
                        <a:spcBef>
                          <a:spcPts val="0"/>
                        </a:spcBef>
                        <a:spcAft>
                          <a:spcPts val="300"/>
                        </a:spcAft>
                      </a:pPr>
                      <a:r>
                        <a:rPr lang="en-US" sz="1800">
                          <a:effectLst/>
                        </a:rPr>
                        <a:t>3. Fonts</a:t>
                      </a:r>
                      <a:endParaRPr lang="en-US"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300"/>
                        </a:spcAft>
                      </a:pPr>
                      <a:r>
                        <a:rPr lang="en-US" sz="1800" dirty="0">
                          <a:effectLst/>
                        </a:rPr>
                        <a:t>Font type, size, and color are readable and consistent throughout the site.</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437863053"/>
                  </a:ext>
                </a:extLst>
              </a:tr>
            </a:tbl>
          </a:graphicData>
        </a:graphic>
      </p:graphicFrame>
    </p:spTree>
    <p:extLst>
      <p:ext uri="{BB962C8B-B14F-4D97-AF65-F5344CB8AC3E}">
        <p14:creationId xmlns:p14="http://schemas.microsoft.com/office/powerpoint/2010/main" val="3471615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685800" y="361950"/>
            <a:ext cx="5791200" cy="766200"/>
          </a:xfrm>
          <a:prstGeom prst="rect">
            <a:avLst/>
          </a:prstGeom>
        </p:spPr>
        <p:txBody>
          <a:bodyPr spcFirstLastPara="1" wrap="square" lIns="91425" tIns="91425" rIns="91425" bIns="91425" anchor="ctr" anchorCtr="0">
            <a:noAutofit/>
          </a:bodyPr>
          <a:lstStyle/>
          <a:p>
            <a:pPr lvl="0" rtl="1"/>
            <a:r>
              <a:rPr lang="en-US" sz="1800" dirty="0">
                <a:effectLst/>
                <a:latin typeface="Arial" panose="020B0604020202020204" pitchFamily="34" charset="0"/>
                <a:ea typeface="Times New Roman" panose="02020603050405020304" pitchFamily="18" charset="0"/>
              </a:rPr>
              <a:t>Use of Multimedia</a:t>
            </a:r>
            <a:endParaRPr sz="2400"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Table 1">
            <a:extLst>
              <a:ext uri="{FF2B5EF4-FFF2-40B4-BE49-F238E27FC236}">
                <a16:creationId xmlns:a16="http://schemas.microsoft.com/office/drawing/2014/main" id="{925115F5-76FF-67D9-1899-B1512D4855C4}"/>
              </a:ext>
            </a:extLst>
          </p:cNvPr>
          <p:cNvGraphicFramePr>
            <a:graphicFrameLocks noGrp="1"/>
          </p:cNvGraphicFramePr>
          <p:nvPr>
            <p:extLst>
              <p:ext uri="{D42A27DB-BD31-4B8C-83A1-F6EECF244321}">
                <p14:modId xmlns:p14="http://schemas.microsoft.com/office/powerpoint/2010/main" val="2752349086"/>
              </p:ext>
            </p:extLst>
          </p:nvPr>
        </p:nvGraphicFramePr>
        <p:xfrm>
          <a:off x="435752" y="1426769"/>
          <a:ext cx="7696200" cy="3534328"/>
        </p:xfrm>
        <a:graphic>
          <a:graphicData uri="http://schemas.openxmlformats.org/drawingml/2006/table">
            <a:tbl>
              <a:tblPr firstRow="1" firstCol="1">
                <a:tableStyleId>{4FB45765-A7BB-4B82-A0E0-53EFC047F792}</a:tableStyleId>
              </a:tblPr>
              <a:tblGrid>
                <a:gridCol w="1772881">
                  <a:extLst>
                    <a:ext uri="{9D8B030D-6E8A-4147-A177-3AD203B41FA5}">
                      <a16:colId xmlns:a16="http://schemas.microsoft.com/office/drawing/2014/main" val="4076363477"/>
                    </a:ext>
                  </a:extLst>
                </a:gridCol>
                <a:gridCol w="5923319">
                  <a:extLst>
                    <a:ext uri="{9D8B030D-6E8A-4147-A177-3AD203B41FA5}">
                      <a16:colId xmlns:a16="http://schemas.microsoft.com/office/drawing/2014/main" val="768909678"/>
                    </a:ext>
                  </a:extLst>
                </a:gridCol>
              </a:tblGrid>
              <a:tr h="257728">
                <a:tc>
                  <a:txBody>
                    <a:bodyPr/>
                    <a:lstStyle/>
                    <a:p>
                      <a:pPr marL="0" marR="0">
                        <a:spcBef>
                          <a:spcPts val="0"/>
                        </a:spcBef>
                        <a:spcAft>
                          <a:spcPts val="300"/>
                        </a:spcAft>
                      </a:pPr>
                      <a:r>
                        <a:rPr lang="en-US" sz="1400">
                          <a:effectLst/>
                        </a:rPr>
                        <a:t>Characteristic</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48324" marR="48324" marT="0" marB="0"/>
                </a:tc>
                <a:tc>
                  <a:txBody>
                    <a:bodyPr/>
                    <a:lstStyle/>
                    <a:p>
                      <a:pPr marL="0" marR="0">
                        <a:spcBef>
                          <a:spcPts val="0"/>
                        </a:spcBef>
                        <a:spcAft>
                          <a:spcPts val="300"/>
                        </a:spcAft>
                      </a:pPr>
                      <a:r>
                        <a:rPr lang="en-US" sz="1400">
                          <a:effectLst/>
                        </a:rPr>
                        <a:t>Annotation</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48324" marR="48324" marT="0" marB="0"/>
                </a:tc>
                <a:extLst>
                  <a:ext uri="{0D108BD9-81ED-4DB2-BD59-A6C34878D82A}">
                    <a16:rowId xmlns:a16="http://schemas.microsoft.com/office/drawing/2014/main" val="3900163618"/>
                  </a:ext>
                </a:extLst>
              </a:tr>
              <a:tr h="515455">
                <a:tc>
                  <a:txBody>
                    <a:bodyPr/>
                    <a:lstStyle/>
                    <a:p>
                      <a:pPr marL="0" marR="0">
                        <a:spcBef>
                          <a:spcPts val="0"/>
                        </a:spcBef>
                        <a:spcAft>
                          <a:spcPts val="300"/>
                        </a:spcAft>
                      </a:pPr>
                      <a:r>
                        <a:rPr lang="en-US" sz="1400">
                          <a:effectLst/>
                        </a:rPr>
                        <a:t>1. Technical Requirements</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48324" marR="48324" marT="0" marB="0"/>
                </a:tc>
                <a:tc>
                  <a:txBody>
                    <a:bodyPr/>
                    <a:lstStyle/>
                    <a:p>
                      <a:pPr marL="0" marR="0">
                        <a:spcBef>
                          <a:spcPts val="0"/>
                        </a:spcBef>
                        <a:spcAft>
                          <a:spcPts val="300"/>
                        </a:spcAft>
                      </a:pPr>
                      <a:r>
                        <a:rPr lang="en-US" sz="1400">
                          <a:effectLst/>
                        </a:rPr>
                        <a:t>Audio/Video hardware requirements do not extend beyond the basic sound cards, speakers, and video players unless appropriately needed to meet course goals and objectives.</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48324" marR="48324" marT="0" marB="0"/>
                </a:tc>
                <a:extLst>
                  <a:ext uri="{0D108BD9-81ED-4DB2-BD59-A6C34878D82A}">
                    <a16:rowId xmlns:a16="http://schemas.microsoft.com/office/drawing/2014/main" val="3321187559"/>
                  </a:ext>
                </a:extLst>
              </a:tr>
              <a:tr h="1186621">
                <a:tc>
                  <a:txBody>
                    <a:bodyPr/>
                    <a:lstStyle/>
                    <a:p>
                      <a:pPr marL="0" marR="0">
                        <a:spcBef>
                          <a:spcPts val="0"/>
                        </a:spcBef>
                        <a:spcAft>
                          <a:spcPts val="300"/>
                        </a:spcAft>
                      </a:pPr>
                      <a:r>
                        <a:rPr lang="en-US" sz="1400">
                          <a:effectLst/>
                        </a:rPr>
                        <a:t>2. Audio Standards</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48324" marR="48324" marT="0" marB="0"/>
                </a:tc>
                <a:tc>
                  <a:txBody>
                    <a:bodyPr/>
                    <a:lstStyle/>
                    <a:p>
                      <a:pPr marL="0" marR="0">
                        <a:spcBef>
                          <a:spcPts val="0"/>
                        </a:spcBef>
                        <a:spcAft>
                          <a:spcPts val="300"/>
                        </a:spcAft>
                      </a:pPr>
                      <a:r>
                        <a:rPr lang="en-US" sz="1400">
                          <a:effectLst/>
                        </a:rPr>
                        <a:t>Audio files meet minimum standards in the following areas:</a:t>
                      </a:r>
                    </a:p>
                    <a:p>
                      <a:pPr marL="342900" marR="0" lvl="0" indent="-342900">
                        <a:spcBef>
                          <a:spcPts val="0"/>
                        </a:spcBef>
                        <a:spcAft>
                          <a:spcPts val="0"/>
                        </a:spcAft>
                        <a:buFont typeface="Symbol" panose="05050102010706020507" pitchFamily="18" charset="2"/>
                        <a:buChar char=""/>
                      </a:pPr>
                      <a:r>
                        <a:rPr lang="en-US" sz="1400">
                          <a:effectLst/>
                        </a:rPr>
                        <a:t>Audio quality is clear.</a:t>
                      </a:r>
                    </a:p>
                    <a:p>
                      <a:pPr marL="342900" marR="0" lvl="0" indent="-342900">
                        <a:spcBef>
                          <a:spcPts val="0"/>
                        </a:spcBef>
                        <a:spcAft>
                          <a:spcPts val="0"/>
                        </a:spcAft>
                        <a:buFont typeface="Symbol" panose="05050102010706020507" pitchFamily="18" charset="2"/>
                        <a:buChar char=""/>
                      </a:pPr>
                      <a:r>
                        <a:rPr lang="en-US" sz="1400">
                          <a:effectLst/>
                        </a:rPr>
                        <a:t>Audio file length is adequate to meet the goals of the activity without adding unnecessary information.</a:t>
                      </a:r>
                    </a:p>
                    <a:p>
                      <a:pPr marL="342900" marR="0" lvl="0" indent="-342900">
                        <a:spcBef>
                          <a:spcPts val="0"/>
                        </a:spcBef>
                        <a:spcAft>
                          <a:spcPts val="600"/>
                        </a:spcAft>
                        <a:buFont typeface="Symbol" panose="05050102010706020507" pitchFamily="18" charset="2"/>
                        <a:buChar char=""/>
                      </a:pPr>
                      <a:r>
                        <a:rPr lang="en-US" sz="1400">
                          <a:effectLst/>
                        </a:rPr>
                        <a:t>Audio player required is compatible with multiple operating systems and requires only a standard, free plug-in.</a:t>
                      </a:r>
                      <a:endParaRPr lang="en-US" sz="1400">
                        <a:effectLst/>
                        <a:latin typeface="Arial" panose="020B0604020202020204" pitchFamily="34" charset="0"/>
                        <a:ea typeface="Batang" panose="02030600000101010101" pitchFamily="18" charset="-127"/>
                        <a:cs typeface="Arial" panose="020B0604020202020204" pitchFamily="34" charset="0"/>
                      </a:endParaRPr>
                    </a:p>
                  </a:txBody>
                  <a:tcPr marL="48324" marR="48324" marT="0" marB="0"/>
                </a:tc>
                <a:extLst>
                  <a:ext uri="{0D108BD9-81ED-4DB2-BD59-A6C34878D82A}">
                    <a16:rowId xmlns:a16="http://schemas.microsoft.com/office/drawing/2014/main" val="3269489579"/>
                  </a:ext>
                </a:extLst>
              </a:tr>
              <a:tr h="1186621">
                <a:tc>
                  <a:txBody>
                    <a:bodyPr/>
                    <a:lstStyle/>
                    <a:p>
                      <a:pPr marL="0" marR="0">
                        <a:spcBef>
                          <a:spcPts val="0"/>
                        </a:spcBef>
                        <a:spcAft>
                          <a:spcPts val="300"/>
                        </a:spcAft>
                      </a:pPr>
                      <a:r>
                        <a:rPr lang="en-US" sz="1400">
                          <a:effectLst/>
                        </a:rPr>
                        <a:t>3. Video Standards</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48324" marR="48324" marT="0" marB="0"/>
                </a:tc>
                <a:tc>
                  <a:txBody>
                    <a:bodyPr/>
                    <a:lstStyle/>
                    <a:p>
                      <a:pPr marL="0" marR="0">
                        <a:spcBef>
                          <a:spcPts val="0"/>
                        </a:spcBef>
                        <a:spcAft>
                          <a:spcPts val="300"/>
                        </a:spcAft>
                      </a:pPr>
                      <a:r>
                        <a:rPr lang="en-US" sz="1400" dirty="0">
                          <a:effectLst/>
                        </a:rPr>
                        <a:t>Video files meet minimum standards in the following areas:</a:t>
                      </a:r>
                    </a:p>
                    <a:p>
                      <a:pPr marL="342900" marR="0" lvl="0" indent="-342900">
                        <a:spcBef>
                          <a:spcPts val="0"/>
                        </a:spcBef>
                        <a:spcAft>
                          <a:spcPts val="0"/>
                        </a:spcAft>
                        <a:buFont typeface="Symbol" panose="05050102010706020507" pitchFamily="18" charset="2"/>
                        <a:buChar char=""/>
                      </a:pPr>
                      <a:r>
                        <a:rPr lang="en-US" sz="1400" dirty="0">
                          <a:effectLst/>
                        </a:rPr>
                        <a:t>Video quality is clear.</a:t>
                      </a:r>
                    </a:p>
                    <a:p>
                      <a:pPr marL="342900" marR="0" lvl="0" indent="-342900">
                        <a:spcBef>
                          <a:spcPts val="0"/>
                        </a:spcBef>
                        <a:spcAft>
                          <a:spcPts val="0"/>
                        </a:spcAft>
                        <a:buFont typeface="Symbol" panose="05050102010706020507" pitchFamily="18" charset="2"/>
                        <a:buChar char=""/>
                      </a:pPr>
                      <a:r>
                        <a:rPr lang="en-US" sz="1400" dirty="0">
                          <a:effectLst/>
                        </a:rPr>
                        <a:t>Video file length is adequate to meet the goals of the activity without adding unnecessary information.</a:t>
                      </a:r>
                    </a:p>
                    <a:p>
                      <a:pPr marL="342900" marR="0" lvl="0" indent="-342900">
                        <a:spcBef>
                          <a:spcPts val="0"/>
                        </a:spcBef>
                        <a:spcAft>
                          <a:spcPts val="600"/>
                        </a:spcAft>
                        <a:buFont typeface="Symbol" panose="05050102010706020507" pitchFamily="18" charset="2"/>
                        <a:buChar char=""/>
                      </a:pPr>
                      <a:r>
                        <a:rPr lang="en-US" sz="1400" dirty="0">
                          <a:effectLst/>
                        </a:rPr>
                        <a:t>Video player required is compatible with multiple operating systems and requires only a standard, free plug-in.</a:t>
                      </a:r>
                      <a:endParaRPr lang="en-US" sz="1400" dirty="0">
                        <a:effectLst/>
                        <a:latin typeface="Arial" panose="020B0604020202020204" pitchFamily="34" charset="0"/>
                        <a:ea typeface="Batang" panose="02030600000101010101" pitchFamily="18" charset="-127"/>
                        <a:cs typeface="Arial" panose="020B0604020202020204" pitchFamily="34" charset="0"/>
                      </a:endParaRPr>
                    </a:p>
                  </a:txBody>
                  <a:tcPr marL="48324" marR="48324" marT="0" marB="0"/>
                </a:tc>
                <a:extLst>
                  <a:ext uri="{0D108BD9-81ED-4DB2-BD59-A6C34878D82A}">
                    <a16:rowId xmlns:a16="http://schemas.microsoft.com/office/drawing/2014/main" val="3871574336"/>
                  </a:ext>
                </a:extLst>
              </a:tr>
            </a:tbl>
          </a:graphicData>
        </a:graphic>
      </p:graphicFrame>
    </p:spTree>
    <p:extLst>
      <p:ext uri="{BB962C8B-B14F-4D97-AF65-F5344CB8AC3E}">
        <p14:creationId xmlns:p14="http://schemas.microsoft.com/office/powerpoint/2010/main" val="890078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685800" y="361950"/>
            <a:ext cx="5791200" cy="766200"/>
          </a:xfrm>
          <a:prstGeom prst="rect">
            <a:avLst/>
          </a:prstGeom>
        </p:spPr>
        <p:txBody>
          <a:bodyPr spcFirstLastPara="1" wrap="square" lIns="91425" tIns="91425" rIns="91425" bIns="91425" anchor="ctr" anchorCtr="0">
            <a:noAutofit/>
          </a:bodyPr>
          <a:lstStyle/>
          <a:p>
            <a:pPr lvl="0" rtl="1"/>
            <a:r>
              <a:rPr lang="en-US" sz="2400" dirty="0">
                <a:sym typeface="Arial"/>
              </a:rPr>
              <a:t>Use of Images</a:t>
            </a:r>
            <a:endParaRPr sz="2400"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Table 1">
            <a:extLst>
              <a:ext uri="{FF2B5EF4-FFF2-40B4-BE49-F238E27FC236}">
                <a16:creationId xmlns:a16="http://schemas.microsoft.com/office/drawing/2014/main" id="{5AC6D85D-32C0-853E-1C28-DFE5364BC605}"/>
              </a:ext>
            </a:extLst>
          </p:cNvPr>
          <p:cNvGraphicFramePr>
            <a:graphicFrameLocks noGrp="1"/>
          </p:cNvGraphicFramePr>
          <p:nvPr>
            <p:extLst>
              <p:ext uri="{D42A27DB-BD31-4B8C-83A1-F6EECF244321}">
                <p14:modId xmlns:p14="http://schemas.microsoft.com/office/powerpoint/2010/main" val="687272649"/>
              </p:ext>
            </p:extLst>
          </p:nvPr>
        </p:nvGraphicFramePr>
        <p:xfrm>
          <a:off x="693420" y="1657350"/>
          <a:ext cx="7779276" cy="2438400"/>
        </p:xfrm>
        <a:graphic>
          <a:graphicData uri="http://schemas.openxmlformats.org/drawingml/2006/table">
            <a:tbl>
              <a:tblPr firstRow="1" firstCol="1">
                <a:tableStyleId>{4FB45765-A7BB-4B82-A0E0-53EFC047F792}</a:tableStyleId>
              </a:tblPr>
              <a:tblGrid>
                <a:gridCol w="1866861">
                  <a:extLst>
                    <a:ext uri="{9D8B030D-6E8A-4147-A177-3AD203B41FA5}">
                      <a16:colId xmlns:a16="http://schemas.microsoft.com/office/drawing/2014/main" val="2847445119"/>
                    </a:ext>
                  </a:extLst>
                </a:gridCol>
                <a:gridCol w="5912415">
                  <a:extLst>
                    <a:ext uri="{9D8B030D-6E8A-4147-A177-3AD203B41FA5}">
                      <a16:colId xmlns:a16="http://schemas.microsoft.com/office/drawing/2014/main" val="3530671810"/>
                    </a:ext>
                  </a:extLst>
                </a:gridCol>
              </a:tblGrid>
              <a:tr h="0">
                <a:tc>
                  <a:txBody>
                    <a:bodyPr/>
                    <a:lstStyle/>
                    <a:p>
                      <a:pPr marL="0" marR="0">
                        <a:spcBef>
                          <a:spcPts val="0"/>
                        </a:spcBef>
                        <a:spcAft>
                          <a:spcPts val="300"/>
                        </a:spcAft>
                      </a:pPr>
                      <a:r>
                        <a:rPr lang="en-US" sz="2000">
                          <a:effectLst/>
                        </a:rPr>
                        <a:t>Characteristic</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300"/>
                        </a:spcAft>
                      </a:pPr>
                      <a:r>
                        <a:rPr lang="en-US" sz="2000">
                          <a:effectLst/>
                        </a:rPr>
                        <a:t>Annotation</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41005779"/>
                  </a:ext>
                </a:extLst>
              </a:tr>
              <a:tr h="0">
                <a:tc>
                  <a:txBody>
                    <a:bodyPr/>
                    <a:lstStyle/>
                    <a:p>
                      <a:pPr marL="0" marR="0">
                        <a:spcBef>
                          <a:spcPts val="0"/>
                        </a:spcBef>
                        <a:spcAft>
                          <a:spcPts val="300"/>
                        </a:spcAft>
                      </a:pPr>
                      <a:r>
                        <a:rPr lang="en-US" sz="2000">
                          <a:effectLst/>
                        </a:rPr>
                        <a:t>1. Image Quality</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300"/>
                        </a:spcAft>
                      </a:pPr>
                      <a:r>
                        <a:rPr lang="en-US" sz="2000">
                          <a:effectLst/>
                        </a:rPr>
                        <a:t>Images are clear.</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337200836"/>
                  </a:ext>
                </a:extLst>
              </a:tr>
              <a:tr h="0">
                <a:tc>
                  <a:txBody>
                    <a:bodyPr/>
                    <a:lstStyle/>
                    <a:p>
                      <a:pPr marL="0" marR="0">
                        <a:spcBef>
                          <a:spcPts val="0"/>
                        </a:spcBef>
                        <a:spcAft>
                          <a:spcPts val="300"/>
                        </a:spcAft>
                      </a:pPr>
                      <a:r>
                        <a:rPr lang="en-US" sz="2000">
                          <a:effectLst/>
                        </a:rPr>
                        <a:t>2. Image File Size</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300"/>
                        </a:spcAft>
                      </a:pPr>
                      <a:r>
                        <a:rPr lang="en-US" sz="2000">
                          <a:effectLst/>
                        </a:rPr>
                        <a:t>Image files are optimized for efficient loading.</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580813437"/>
                  </a:ext>
                </a:extLst>
              </a:tr>
              <a:tr h="0">
                <a:tc>
                  <a:txBody>
                    <a:bodyPr/>
                    <a:lstStyle/>
                    <a:p>
                      <a:pPr marL="0" marR="0">
                        <a:spcBef>
                          <a:spcPts val="0"/>
                        </a:spcBef>
                        <a:spcAft>
                          <a:spcPts val="300"/>
                        </a:spcAft>
                      </a:pPr>
                      <a:r>
                        <a:rPr lang="en-US" sz="2000">
                          <a:effectLst/>
                        </a:rPr>
                        <a:t>3. Animation of Images</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300"/>
                        </a:spcAft>
                      </a:pPr>
                      <a:r>
                        <a:rPr lang="en-US" sz="2000" dirty="0">
                          <a:effectLst/>
                        </a:rPr>
                        <a:t>Use of animated GIFs is limited to only those that contribute to the learning experience or support the course content.</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155539954"/>
                  </a:ext>
                </a:extLst>
              </a:tr>
            </a:tbl>
          </a:graphicData>
        </a:graphic>
      </p:graphicFrame>
    </p:spTree>
    <p:extLst>
      <p:ext uri="{BB962C8B-B14F-4D97-AF65-F5344CB8AC3E}">
        <p14:creationId xmlns:p14="http://schemas.microsoft.com/office/powerpoint/2010/main" val="3724152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685800" y="361950"/>
            <a:ext cx="5791200" cy="766200"/>
          </a:xfrm>
          <a:prstGeom prst="rect">
            <a:avLst/>
          </a:prstGeom>
        </p:spPr>
        <p:txBody>
          <a:bodyPr spcFirstLastPara="1" wrap="square" lIns="91425" tIns="91425" rIns="91425" bIns="91425" anchor="ctr" anchorCtr="0">
            <a:noAutofit/>
          </a:bodyPr>
          <a:lstStyle/>
          <a:p>
            <a:pPr lvl="0" rtl="1"/>
            <a:r>
              <a:rPr lang="en-US" sz="2400" dirty="0">
                <a:sym typeface="Arial"/>
              </a:rPr>
              <a:t> </a:t>
            </a:r>
            <a:r>
              <a:rPr lang="en-US" sz="1800" dirty="0">
                <a:effectLst/>
                <a:latin typeface="Arial" panose="020B0604020202020204" pitchFamily="34" charset="0"/>
                <a:ea typeface="Times New Roman" panose="02020603050405020304" pitchFamily="18" charset="0"/>
              </a:rPr>
              <a:t>Accessibility</a:t>
            </a:r>
            <a:endParaRPr sz="2400"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a:extLst>
              <a:ext uri="{FF2B5EF4-FFF2-40B4-BE49-F238E27FC236}">
                <a16:creationId xmlns:a16="http://schemas.microsoft.com/office/drawing/2014/main" id="{ED26BC62-E562-EE74-9821-D75673B52CD5}"/>
              </a:ext>
            </a:extLst>
          </p:cNvPr>
          <p:cNvSpPr txBox="1"/>
          <p:nvPr/>
        </p:nvSpPr>
        <p:spPr>
          <a:xfrm>
            <a:off x="499363" y="1581150"/>
            <a:ext cx="8316917" cy="923330"/>
          </a:xfrm>
          <a:prstGeom prst="rect">
            <a:avLst/>
          </a:prstGeom>
          <a:noFill/>
        </p:spPr>
        <p:txBody>
          <a:bodyPr wrap="square">
            <a:spAutoFit/>
          </a:bodyPr>
          <a:lstStyle/>
          <a:p>
            <a:r>
              <a:rPr lang="en-US" sz="1800" dirty="0">
                <a:effectLst/>
                <a:latin typeface="Arial" panose="020B0604020202020204" pitchFamily="34" charset="0"/>
                <a:ea typeface="Times New Roman" panose="02020603050405020304" pitchFamily="18" charset="0"/>
              </a:rPr>
              <a:t>Accessibility refers to the idea that our materials need to be accessible for everyone, and that course materials may require further modifications to make them so for people with physical, cognitive, or learning disabilities. </a:t>
            </a:r>
            <a:endParaRPr lang="en-US" sz="1800" dirty="0"/>
          </a:p>
        </p:txBody>
      </p:sp>
    </p:spTree>
    <p:extLst>
      <p:ext uri="{BB962C8B-B14F-4D97-AF65-F5344CB8AC3E}">
        <p14:creationId xmlns:p14="http://schemas.microsoft.com/office/powerpoint/2010/main" val="111423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685800" y="514350"/>
            <a:ext cx="5791200" cy="766200"/>
          </a:xfrm>
          <a:prstGeom prst="rect">
            <a:avLst/>
          </a:prstGeom>
        </p:spPr>
        <p:txBody>
          <a:bodyPr spcFirstLastPara="1" wrap="square" lIns="91425" tIns="91425" rIns="91425" bIns="91425" anchor="ctr" anchorCtr="0">
            <a:noAutofit/>
          </a:bodyPr>
          <a:lstStyle/>
          <a:p>
            <a:pPr lvl="0" rtl="1"/>
            <a:r>
              <a:rPr lang="en-US" sz="2400" dirty="0">
                <a:sym typeface="Arial"/>
              </a:rPr>
              <a:t>References</a:t>
            </a:r>
            <a:br>
              <a:rPr lang="en-US" sz="2400" dirty="0"/>
            </a:br>
            <a:endParaRPr sz="2400"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p:cNvSpPr/>
          <p:nvPr/>
        </p:nvSpPr>
        <p:spPr>
          <a:xfrm>
            <a:off x="261863" y="1379875"/>
            <a:ext cx="8610600" cy="907941"/>
          </a:xfrm>
          <a:prstGeom prst="rect">
            <a:avLst/>
          </a:prstGeom>
        </p:spPr>
        <p:txBody>
          <a:bodyPr wrap="square">
            <a:spAutoFit/>
          </a:bodyPr>
          <a:lstStyle/>
          <a:p>
            <a:pPr marL="285750" indent="-285750" algn="just">
              <a:buClr>
                <a:schemeClr val="bg1">
                  <a:lumMod val="65000"/>
                </a:schemeClr>
              </a:buClr>
              <a:buFont typeface="Wingdings" pitchFamily="2" charset="2"/>
              <a:buChar char="§"/>
            </a:pPr>
            <a:r>
              <a:rPr lang="en-US" sz="1300" b="1" dirty="0">
                <a:solidFill>
                  <a:schemeClr val="accent1">
                    <a:lumMod val="75000"/>
                  </a:schemeClr>
                </a:solidFill>
                <a:latin typeface="Times New Roman" pitchFamily="18" charset="0"/>
                <a:cs typeface="Times New Roman" pitchFamily="18" charset="0"/>
              </a:rPr>
              <a:t>Standards from the QM.</a:t>
            </a:r>
          </a:p>
          <a:p>
            <a:pPr marL="285750" indent="-285750" algn="just">
              <a:buClr>
                <a:schemeClr val="bg1">
                  <a:lumMod val="65000"/>
                </a:schemeClr>
              </a:buClr>
              <a:buFont typeface="Wingdings" pitchFamily="2" charset="2"/>
              <a:buChar char="§"/>
            </a:pPr>
            <a:endParaRPr lang="en-US" b="1" dirty="0">
              <a:solidFill>
                <a:schemeClr val="accent1">
                  <a:lumMod val="75000"/>
                </a:schemeClr>
              </a:solidFill>
              <a:latin typeface="Times New Roman" pitchFamily="18" charset="0"/>
              <a:cs typeface="Times New Roman" pitchFamily="18" charset="0"/>
            </a:endParaRPr>
          </a:p>
          <a:p>
            <a:pPr marL="285750" indent="-285750" algn="just">
              <a:buClr>
                <a:schemeClr val="bg1">
                  <a:lumMod val="65000"/>
                </a:schemeClr>
              </a:buClr>
              <a:buFont typeface="Wingdings" pitchFamily="2" charset="2"/>
              <a:buChar char="§"/>
            </a:pPr>
            <a:r>
              <a:rPr lang="en-US" sz="1300" b="1" dirty="0">
                <a:solidFill>
                  <a:schemeClr val="accent1">
                    <a:lumMod val="75000"/>
                  </a:schemeClr>
                </a:solidFill>
                <a:latin typeface="Times New Roman" pitchFamily="18" charset="0"/>
                <a:cs typeface="Times New Roman" pitchFamily="18" charset="0"/>
              </a:rPr>
              <a:t>Quality Online Course , University of Illinois Springfield.</a:t>
            </a:r>
          </a:p>
          <a:p>
            <a:pPr marL="285750" indent="-285750" algn="just">
              <a:buClr>
                <a:schemeClr val="bg1">
                  <a:lumMod val="65000"/>
                </a:schemeClr>
              </a:buClr>
              <a:buFont typeface="Wingdings" pitchFamily="2" charset="2"/>
              <a:buChar char="§"/>
            </a:pPr>
            <a:endParaRPr lang="en-US" sz="1300" b="1" dirty="0">
              <a:solidFill>
                <a:schemeClr val="accent1">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490601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3E8D8-6E33-43B2-D714-6B812B2CBA7E}"/>
              </a:ext>
            </a:extLst>
          </p:cNvPr>
          <p:cNvSpPr>
            <a:spLocks noGrp="1"/>
          </p:cNvSpPr>
          <p:nvPr>
            <p:ph type="ctrTitle"/>
          </p:nvPr>
        </p:nvSpPr>
        <p:spPr/>
        <p:txBody>
          <a:bodyPr/>
          <a:lstStyle/>
          <a:p>
            <a:r>
              <a:rPr lang="en-US" dirty="0"/>
              <a:t>Thank You !</a:t>
            </a:r>
          </a:p>
        </p:txBody>
      </p:sp>
    </p:spTree>
    <p:extLst>
      <p:ext uri="{BB962C8B-B14F-4D97-AF65-F5344CB8AC3E}">
        <p14:creationId xmlns:p14="http://schemas.microsoft.com/office/powerpoint/2010/main" val="3910878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a:xfrm>
            <a:off x="8534400" y="4325070"/>
            <a:ext cx="560644" cy="913680"/>
          </a:xfrm>
        </p:spPr>
        <p:txBody>
          <a:bodyPr/>
          <a:lstStyle/>
          <a:p>
            <a:pPr marL="0" lvl="0" indent="0" algn="r" rtl="0">
              <a:spcBef>
                <a:spcPts val="0"/>
              </a:spcBef>
              <a:spcAft>
                <a:spcPts val="0"/>
              </a:spcAft>
              <a:buNone/>
            </a:pPr>
            <a:fld id="{00000000-1234-1234-1234-123412341234}" type="slidenum">
              <a:rPr lang="en" smtClean="0"/>
              <a:t>2</a:t>
            </a:fld>
            <a:endParaRPr lang="en"/>
          </a:p>
        </p:txBody>
      </p:sp>
      <p:graphicFrame>
        <p:nvGraphicFramePr>
          <p:cNvPr id="3" name="Table 2"/>
          <p:cNvGraphicFramePr>
            <a:graphicFrameLocks noGrp="1"/>
          </p:cNvGraphicFramePr>
          <p:nvPr>
            <p:extLst>
              <p:ext uri="{D42A27DB-BD31-4B8C-83A1-F6EECF244321}">
                <p14:modId xmlns:p14="http://schemas.microsoft.com/office/powerpoint/2010/main" val="3231364284"/>
              </p:ext>
            </p:extLst>
          </p:nvPr>
        </p:nvGraphicFramePr>
        <p:xfrm>
          <a:off x="304706" y="895350"/>
          <a:ext cx="8534400" cy="2756604"/>
        </p:xfrm>
        <a:graphic>
          <a:graphicData uri="http://schemas.openxmlformats.org/drawingml/2006/table">
            <a:tbl>
              <a:tblPr firstRow="1" bandRow="1">
                <a:tableStyleId>{D27102A9-8310-4765-A935-A1911B00CA55}</a:tableStyleId>
              </a:tblPr>
              <a:tblGrid>
                <a:gridCol w="8534400">
                  <a:extLst>
                    <a:ext uri="{9D8B030D-6E8A-4147-A177-3AD203B41FA5}">
                      <a16:colId xmlns:a16="http://schemas.microsoft.com/office/drawing/2014/main" val="20000"/>
                    </a:ext>
                  </a:extLst>
                </a:gridCol>
              </a:tblGrid>
              <a:tr h="366843">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lang="en-US" sz="1400" b="0" i="0" u="none" strike="noStrike" cap="none" dirty="0">
                          <a:solidFill>
                            <a:schemeClr val="tx1"/>
                          </a:solidFill>
                          <a:effectLst/>
                          <a:latin typeface="+mn-lt"/>
                          <a:ea typeface="+mn-ea"/>
                          <a:cs typeface="+mn-cs"/>
                          <a:sym typeface="Arial"/>
                        </a:rPr>
                        <a:t>Introduction</a:t>
                      </a:r>
                    </a:p>
                  </a:txBody>
                  <a:tcPr/>
                </a:tc>
                <a:extLst>
                  <a:ext uri="{0D108BD9-81ED-4DB2-BD59-A6C34878D82A}">
                    <a16:rowId xmlns:a16="http://schemas.microsoft.com/office/drawing/2014/main" val="10001"/>
                  </a:ext>
                </a:extLst>
              </a:tr>
              <a:tr h="290892">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lang="en-US" sz="1400" b="0" i="0" u="none" strike="noStrike" cap="none" dirty="0">
                          <a:solidFill>
                            <a:schemeClr val="tx1"/>
                          </a:solidFill>
                          <a:effectLst/>
                          <a:latin typeface="+mn-lt"/>
                          <a:ea typeface="+mn-ea"/>
                          <a:cs typeface="+mn-cs"/>
                          <a:sym typeface="Arial"/>
                        </a:rPr>
                        <a:t>Instructional Design</a:t>
                      </a:r>
                    </a:p>
                  </a:txBody>
                  <a:tcPr/>
                </a:tc>
                <a:extLst>
                  <a:ext uri="{0D108BD9-81ED-4DB2-BD59-A6C34878D82A}">
                    <a16:rowId xmlns:a16="http://schemas.microsoft.com/office/drawing/2014/main" val="10002"/>
                  </a:ext>
                </a:extLst>
              </a:tr>
              <a:tr h="367092">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lang="en-US" sz="1400" b="0" i="0" u="none" strike="noStrike" cap="none" dirty="0">
                          <a:solidFill>
                            <a:schemeClr val="tx1"/>
                          </a:solidFill>
                          <a:effectLst/>
                          <a:latin typeface="+mn-lt"/>
                          <a:ea typeface="+mn-ea"/>
                          <a:cs typeface="+mn-cs"/>
                          <a:sym typeface="Arial"/>
                        </a:rPr>
                        <a:t>Communication, Interaction, and Collaboration </a:t>
                      </a:r>
                    </a:p>
                  </a:txBody>
                  <a:tcPr/>
                </a:tc>
                <a:extLst>
                  <a:ext uri="{0D108BD9-81ED-4DB2-BD59-A6C34878D82A}">
                    <a16:rowId xmlns:a16="http://schemas.microsoft.com/office/drawing/2014/main" val="10003"/>
                  </a:ext>
                </a:extLst>
              </a:tr>
              <a:tr h="331578">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lang="en-US" sz="1400" b="0" i="0" u="none" strike="noStrike" cap="none" dirty="0">
                          <a:solidFill>
                            <a:schemeClr val="tx1"/>
                          </a:solidFill>
                          <a:effectLst/>
                          <a:latin typeface="+mn-lt"/>
                          <a:ea typeface="+mn-ea"/>
                          <a:cs typeface="+mn-cs"/>
                          <a:sym typeface="Arial"/>
                        </a:rPr>
                        <a:t>Student Evaluation &amp; Assessment</a:t>
                      </a:r>
                    </a:p>
                  </a:txBody>
                  <a:tcPr/>
                </a:tc>
                <a:extLst>
                  <a:ext uri="{0D108BD9-81ED-4DB2-BD59-A6C34878D82A}">
                    <a16:rowId xmlns:a16="http://schemas.microsoft.com/office/drawing/2014/main" val="10004"/>
                  </a:ext>
                </a:extLst>
              </a:tr>
              <a:tr h="326703">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lang="en-US" sz="1400" b="0" i="0" u="none" strike="noStrike" cap="none" dirty="0">
                          <a:solidFill>
                            <a:schemeClr val="tx1"/>
                          </a:solidFill>
                          <a:effectLst/>
                          <a:latin typeface="+mn-lt"/>
                          <a:ea typeface="+mn-ea"/>
                          <a:cs typeface="+mn-cs"/>
                          <a:sym typeface="Arial"/>
                        </a:rPr>
                        <a:t>Learner Support and Resources </a:t>
                      </a:r>
                      <a:endParaRPr lang="ar-JO" sz="1400" b="0" i="0" u="none" strike="noStrike" cap="none" dirty="0">
                        <a:solidFill>
                          <a:schemeClr val="tx1"/>
                        </a:solidFill>
                        <a:effectLst/>
                        <a:latin typeface="+mn-lt"/>
                        <a:ea typeface="+mn-ea"/>
                        <a:cs typeface="+mn-cs"/>
                        <a:sym typeface="Arial"/>
                      </a:endParaRPr>
                    </a:p>
                  </a:txBody>
                  <a:tcPr/>
                </a:tc>
                <a:extLst>
                  <a:ext uri="{0D108BD9-81ED-4DB2-BD59-A6C34878D82A}">
                    <a16:rowId xmlns:a16="http://schemas.microsoft.com/office/drawing/2014/main" val="10005"/>
                  </a:ext>
                </a:extLst>
              </a:tr>
              <a:tr h="348829">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lang="en-US" sz="1400" b="0" i="0" u="none" strike="noStrike" cap="none" dirty="0">
                          <a:solidFill>
                            <a:schemeClr val="tx1"/>
                          </a:solidFill>
                          <a:effectLst/>
                          <a:latin typeface="+mn-lt"/>
                          <a:ea typeface="+mn-ea"/>
                          <a:cs typeface="+mn-cs"/>
                          <a:sym typeface="Arial"/>
                        </a:rPr>
                        <a:t>Instructional Materials &amp; Technologies</a:t>
                      </a:r>
                      <a:endParaRPr lang="ar-JO" sz="1400" b="0" i="0" u="none" strike="noStrike" cap="none" dirty="0">
                        <a:solidFill>
                          <a:schemeClr val="tx1"/>
                        </a:solidFill>
                        <a:effectLst/>
                        <a:latin typeface="+mn-lt"/>
                        <a:ea typeface="+mn-ea"/>
                        <a:cs typeface="+mn-cs"/>
                        <a:sym typeface="Arial"/>
                      </a:endParaRPr>
                    </a:p>
                  </a:txBody>
                  <a:tcPr/>
                </a:tc>
                <a:extLst>
                  <a:ext uri="{0D108BD9-81ED-4DB2-BD59-A6C34878D82A}">
                    <a16:rowId xmlns:a16="http://schemas.microsoft.com/office/drawing/2014/main" val="10006"/>
                  </a:ext>
                </a:extLst>
              </a:tr>
              <a:tr h="353196">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lang="en-US" sz="1400" b="0" i="0" u="none" strike="noStrike" cap="none" dirty="0">
                          <a:solidFill>
                            <a:schemeClr val="tx1"/>
                          </a:solidFill>
                          <a:effectLst/>
                          <a:latin typeface="+mn-lt"/>
                          <a:ea typeface="+mn-ea"/>
                          <a:cs typeface="+mn-cs"/>
                          <a:sym typeface="Arial"/>
                        </a:rPr>
                        <a:t>Accessibility</a:t>
                      </a:r>
                      <a:endParaRPr lang="ar-JO" sz="1400" b="0" i="0" u="none" strike="noStrike" cap="none" dirty="0">
                        <a:solidFill>
                          <a:schemeClr val="tx1"/>
                        </a:solidFill>
                        <a:effectLst/>
                        <a:latin typeface="+mn-lt"/>
                        <a:ea typeface="+mn-ea"/>
                        <a:cs typeface="+mn-cs"/>
                        <a:sym typeface="Arial"/>
                      </a:endParaRPr>
                    </a:p>
                  </a:txBody>
                  <a:tcPr/>
                </a:tc>
                <a:extLst>
                  <a:ext uri="{0D108BD9-81ED-4DB2-BD59-A6C34878D82A}">
                    <a16:rowId xmlns:a16="http://schemas.microsoft.com/office/drawing/2014/main" val="10007"/>
                  </a:ext>
                </a:extLst>
              </a:tr>
              <a:tr h="35756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endParaRPr lang="en-US" sz="1400" b="0" i="0" u="none" strike="noStrike" cap="none" dirty="0">
                        <a:solidFill>
                          <a:schemeClr val="tx1"/>
                        </a:solidFill>
                        <a:effectLst/>
                        <a:latin typeface="+mn-lt"/>
                        <a:ea typeface="+mn-ea"/>
                        <a:cs typeface="+mn-cs"/>
                        <a:sym typeface="Arial"/>
                      </a:endParaRPr>
                    </a:p>
                  </a:txBody>
                  <a:tcPr/>
                </a:tc>
                <a:extLst>
                  <a:ext uri="{0D108BD9-81ED-4DB2-BD59-A6C34878D82A}">
                    <a16:rowId xmlns:a16="http://schemas.microsoft.com/office/drawing/2014/main" val="10008"/>
                  </a:ext>
                </a:extLst>
              </a:tr>
            </a:tbl>
          </a:graphicData>
        </a:graphic>
      </p:graphicFrame>
      <p:sp>
        <p:nvSpPr>
          <p:cNvPr id="4" name="Rectangle 3"/>
          <p:cNvSpPr/>
          <p:nvPr/>
        </p:nvSpPr>
        <p:spPr>
          <a:xfrm>
            <a:off x="152400" y="194981"/>
            <a:ext cx="1447800" cy="338554"/>
          </a:xfrm>
          <a:prstGeom prst="rect">
            <a:avLst/>
          </a:prstGeom>
        </p:spPr>
        <p:txBody>
          <a:bodyPr wrap="square">
            <a:spAutoFit/>
          </a:bodyPr>
          <a:lstStyle/>
          <a:p>
            <a:r>
              <a:rPr lang="en-US" sz="1600" dirty="0">
                <a:solidFill>
                  <a:schemeClr val="bg1"/>
                </a:solidFill>
              </a:rPr>
              <a:t>Agenda</a:t>
            </a:r>
            <a:endParaRPr lang="en-US" sz="1600" b="1" dirty="0"/>
          </a:p>
        </p:txBody>
      </p:sp>
    </p:spTree>
    <p:extLst>
      <p:ext uri="{BB962C8B-B14F-4D97-AF65-F5344CB8AC3E}">
        <p14:creationId xmlns:p14="http://schemas.microsoft.com/office/powerpoint/2010/main" val="3575181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814274" y="392575"/>
            <a:ext cx="7948725" cy="766200"/>
          </a:xfrm>
          <a:prstGeom prst="rect">
            <a:avLst/>
          </a:prstGeom>
        </p:spPr>
        <p:txBody>
          <a:bodyPr spcFirstLastPara="1" wrap="square" lIns="91425" tIns="91425" rIns="91425" bIns="91425" anchor="ctr" anchorCtr="0">
            <a:noAutofit/>
          </a:bodyPr>
          <a:lstStyle/>
          <a:p>
            <a:pPr lvl="0" rtl="1"/>
            <a:r>
              <a:rPr lang="en-US" sz="3200" dirty="0"/>
              <a:t>Introduction</a:t>
            </a:r>
            <a:endParaRPr sz="3200"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p:cNvSpPr/>
          <p:nvPr/>
        </p:nvSpPr>
        <p:spPr>
          <a:xfrm>
            <a:off x="261863" y="1276350"/>
            <a:ext cx="8577337" cy="4401205"/>
          </a:xfrm>
          <a:prstGeom prst="rect">
            <a:avLst/>
          </a:prstGeom>
        </p:spPr>
        <p:txBody>
          <a:bodyPr wrap="square">
            <a:spAutoFit/>
          </a:bodyPr>
          <a:lstStyle/>
          <a:p>
            <a:pPr marL="285750" indent="-285750" algn="just" rtl="1">
              <a:buClr>
                <a:schemeClr val="bg1">
                  <a:lumMod val="65000"/>
                </a:schemeClr>
              </a:buClr>
              <a:buFont typeface="Wingdings" pitchFamily="2" charset="2"/>
              <a:buChar char="§"/>
            </a:pPr>
            <a:r>
              <a:rPr lang="ar-JO" sz="2000" b="1" dirty="0">
                <a:solidFill>
                  <a:schemeClr val="accent1">
                    <a:lumMod val="75000"/>
                  </a:schemeClr>
                </a:solidFill>
                <a:latin typeface="Times New Roman" pitchFamily="18" charset="0"/>
                <a:cs typeface="Times New Roman" pitchFamily="18" charset="0"/>
              </a:rPr>
              <a:t>لقد ازداد في الآونة الأخيرة التوجه نحو نمط التعلم الإلكتروني، لا سيما في ظل التطورات الهائلة في التكنولوجيا وخاصة ما </a:t>
            </a:r>
            <a:r>
              <a:rPr lang="ar-JO" sz="20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يسمى العالم الافتراضي والميتافيرس والذكاء الاصطناعي</a:t>
            </a:r>
            <a:r>
              <a:rPr lang="ar-JO" sz="2000" b="1" dirty="0">
                <a:solidFill>
                  <a:schemeClr val="accent1">
                    <a:lumMod val="75000"/>
                  </a:schemeClr>
                </a:solidFill>
                <a:latin typeface="Times New Roman" pitchFamily="18" charset="0"/>
                <a:cs typeface="Times New Roman" pitchFamily="18" charset="0"/>
              </a:rPr>
              <a:t>، أصبح المحتوى الإلكتروني له دور حاسم في تأثيرنا اليومي في عدة مجالات. فإن جودة المحتوى الإلكتروني تلعب دورًا أساسيًا في تحديد قيمته وفاعليته.</a:t>
            </a:r>
            <a:endParaRPr lang="en-US" sz="2000" b="1" dirty="0">
              <a:solidFill>
                <a:schemeClr val="accent1">
                  <a:lumMod val="75000"/>
                </a:schemeClr>
              </a:solidFill>
              <a:latin typeface="Times New Roman" pitchFamily="18" charset="0"/>
              <a:cs typeface="Times New Roman" pitchFamily="18" charset="0"/>
            </a:endParaRPr>
          </a:p>
          <a:p>
            <a:pPr marL="285750" indent="-285750" algn="just" rtl="1">
              <a:buClr>
                <a:schemeClr val="bg1">
                  <a:lumMod val="65000"/>
                </a:schemeClr>
              </a:buClr>
              <a:buFont typeface="Wingdings" pitchFamily="2" charset="2"/>
              <a:buChar char="§"/>
            </a:pPr>
            <a:r>
              <a:rPr lang="ar-JO" sz="2000" b="1" dirty="0">
                <a:solidFill>
                  <a:schemeClr val="accent1">
                    <a:lumMod val="75000"/>
                  </a:schemeClr>
                </a:solidFill>
                <a:latin typeface="Times New Roman" pitchFamily="18" charset="0"/>
                <a:cs typeface="Times New Roman" pitchFamily="18" charset="0"/>
              </a:rPr>
              <a:t>يشير مصطلح "جودة المحتوى الإلكتروني" إلى </a:t>
            </a:r>
            <a:r>
              <a:rPr lang="ar-JO" sz="20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المعايير والمقاييس </a:t>
            </a:r>
            <a:r>
              <a:rPr lang="ar-JO" sz="2000" b="1" dirty="0">
                <a:solidFill>
                  <a:schemeClr val="accent1">
                    <a:lumMod val="75000"/>
                  </a:schemeClr>
                </a:solidFill>
                <a:latin typeface="Times New Roman" pitchFamily="18" charset="0"/>
                <a:cs typeface="Times New Roman" pitchFamily="18" charset="0"/>
              </a:rPr>
              <a:t>التي تحدد مدى قيمة وفعالية المحتوى الذي نستهلكه عبر التعلم الالكتروني. يمكن أن يكون المحتوى عبارة عن </a:t>
            </a:r>
            <a:r>
              <a:rPr lang="ar-JO" sz="20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نصوص، فيديوهات، صور، تطبيقات</a:t>
            </a:r>
            <a:r>
              <a:rPr lang="ar-JO" sz="2000" b="1" dirty="0">
                <a:solidFill>
                  <a:schemeClr val="accent1">
                    <a:lumMod val="75000"/>
                  </a:schemeClr>
                </a:solidFill>
                <a:latin typeface="Times New Roman" pitchFamily="18" charset="0"/>
                <a:cs typeface="Times New Roman" pitchFamily="18" charset="0"/>
              </a:rPr>
              <a:t>، وغيرها من الأشكال الإلكترونية التي نواجهها في حياتنا اليومية.</a:t>
            </a:r>
          </a:p>
          <a:p>
            <a:pPr marL="285750" indent="-285750" algn="just" rtl="1">
              <a:buClr>
                <a:schemeClr val="bg1">
                  <a:lumMod val="65000"/>
                </a:schemeClr>
              </a:buClr>
              <a:buFont typeface="Wingdings" pitchFamily="2" charset="2"/>
              <a:buChar char="§"/>
            </a:pPr>
            <a:r>
              <a:rPr lang="ar-JO" sz="20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تصميم المحتوى </a:t>
            </a:r>
            <a:r>
              <a:rPr lang="ar-JO" sz="2000" b="1" dirty="0">
                <a:solidFill>
                  <a:schemeClr val="accent1">
                    <a:lumMod val="75000"/>
                  </a:schemeClr>
                </a:solidFill>
                <a:latin typeface="Times New Roman" pitchFamily="18" charset="0"/>
                <a:cs typeface="Times New Roman" pitchFamily="18" charset="0"/>
              </a:rPr>
              <a:t>أيضًا يلعب دورًا هامًا في جودته. يجب أن يكون المحتوى مرئيًا وجذابًا من حيث الشكل والتنسيق، مع استخدام الرسومات والصور والألوان بطريقة فنية وجذابة. يجب أن يكون المحتوى سهل القراءة والاستيعاب، مع استخدام لغة واضحة ومفهومة.</a:t>
            </a:r>
          </a:p>
          <a:p>
            <a:pPr marL="285750" indent="-285750" algn="just" rtl="1">
              <a:buClr>
                <a:schemeClr val="bg1">
                  <a:lumMod val="65000"/>
                </a:schemeClr>
              </a:buClr>
              <a:buFont typeface="Wingdings" pitchFamily="2" charset="2"/>
              <a:buChar char="§"/>
            </a:pPr>
            <a:endParaRPr lang="ar-JO" sz="2000" b="1" dirty="0">
              <a:solidFill>
                <a:schemeClr val="accent1">
                  <a:lumMod val="75000"/>
                </a:schemeClr>
              </a:solidFill>
              <a:latin typeface="Times New Roman" pitchFamily="18" charset="0"/>
              <a:cs typeface="Times New Roman" pitchFamily="18" charset="0"/>
            </a:endParaRPr>
          </a:p>
          <a:p>
            <a:pPr marL="285750" indent="-285750" algn="just" rtl="1">
              <a:buClr>
                <a:schemeClr val="bg1">
                  <a:lumMod val="65000"/>
                </a:schemeClr>
              </a:buClr>
              <a:buFont typeface="Wingdings" pitchFamily="2" charset="2"/>
              <a:buChar char="§"/>
            </a:pPr>
            <a:endParaRPr lang="ar-JO" sz="2000" b="1" dirty="0">
              <a:solidFill>
                <a:schemeClr val="accent1">
                  <a:lumMod val="75000"/>
                </a:schemeClr>
              </a:solidFill>
              <a:latin typeface="Times New Roman" pitchFamily="18" charset="0"/>
              <a:cs typeface="Times New Roman" pitchFamily="18" charset="0"/>
            </a:endParaRPr>
          </a:p>
          <a:p>
            <a:pPr marL="285750" indent="-285750" algn="just" rtl="1">
              <a:buClr>
                <a:schemeClr val="bg1">
                  <a:lumMod val="65000"/>
                </a:schemeClr>
              </a:buClr>
              <a:buFont typeface="Wingdings" pitchFamily="2" charset="2"/>
              <a:buChar char="§"/>
            </a:pPr>
            <a:endParaRPr lang="ar-JO" sz="2000" b="1" dirty="0">
              <a:solidFill>
                <a:schemeClr val="accent1">
                  <a:lumMod val="75000"/>
                </a:schemeClr>
              </a:solidFill>
              <a:latin typeface="Times New Roman" pitchFamily="18" charset="0"/>
              <a:cs typeface="Times New Roman" pitchFamily="18" charset="0"/>
            </a:endParaRPr>
          </a:p>
          <a:p>
            <a:pPr marL="285750" indent="-285750" algn="just" rtl="1">
              <a:buClr>
                <a:schemeClr val="bg1">
                  <a:lumMod val="65000"/>
                </a:schemeClr>
              </a:buClr>
              <a:buFont typeface="Wingdings" pitchFamily="2" charset="2"/>
              <a:buChar char="§"/>
            </a:pPr>
            <a:endParaRPr lang="en-US" sz="2000" b="1" dirty="0">
              <a:solidFill>
                <a:schemeClr val="accent1">
                  <a:lumMod val="75000"/>
                </a:schemeClr>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685800" y="361950"/>
            <a:ext cx="5791200" cy="766200"/>
          </a:xfrm>
          <a:prstGeom prst="rect">
            <a:avLst/>
          </a:prstGeom>
        </p:spPr>
        <p:txBody>
          <a:bodyPr spcFirstLastPara="1" wrap="square" lIns="91425" tIns="91425" rIns="91425" bIns="91425" anchor="ctr" anchorCtr="0">
            <a:noAutofit/>
          </a:bodyPr>
          <a:lstStyle/>
          <a:p>
            <a:pPr lvl="0" rtl="1"/>
            <a:r>
              <a:rPr lang="en-US" sz="2400" dirty="0">
                <a:sym typeface="Arial"/>
              </a:rPr>
              <a:t> Instructional Design</a:t>
            </a:r>
            <a:endParaRPr lang="en-US" sz="2400"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TextBox 8">
            <a:extLst>
              <a:ext uri="{FF2B5EF4-FFF2-40B4-BE49-F238E27FC236}">
                <a16:creationId xmlns:a16="http://schemas.microsoft.com/office/drawing/2014/main" id="{7F1D0EC1-A2ED-80C1-CBCA-E13DB19DBF5C}"/>
              </a:ext>
            </a:extLst>
          </p:cNvPr>
          <p:cNvSpPr txBox="1"/>
          <p:nvPr/>
        </p:nvSpPr>
        <p:spPr>
          <a:xfrm>
            <a:off x="293683" y="1428750"/>
            <a:ext cx="8393117" cy="954107"/>
          </a:xfrm>
          <a:prstGeom prst="rect">
            <a:avLst/>
          </a:prstGeom>
          <a:noFill/>
        </p:spPr>
        <p:txBody>
          <a:bodyPr wrap="square">
            <a:spAutoFit/>
          </a:bodyPr>
          <a:lstStyle/>
          <a:p>
            <a:pPr marL="0" marR="0">
              <a:spcBef>
                <a:spcPts val="0"/>
              </a:spcBef>
              <a:spcAft>
                <a:spcPts val="300"/>
              </a:spcAft>
            </a:pPr>
            <a:r>
              <a:rPr lang="en-US" sz="1400" dirty="0">
                <a:effectLst/>
                <a:latin typeface="Arial" panose="020B0604020202020204" pitchFamily="34" charset="0"/>
                <a:ea typeface="Times New Roman" panose="02020603050405020304" pitchFamily="18" charset="0"/>
              </a:rPr>
              <a:t>Instructional Design refers to the </a:t>
            </a:r>
            <a:r>
              <a:rPr lang="en-US" sz="14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analysis of learning needs </a:t>
            </a:r>
            <a:r>
              <a:rPr lang="en-US" sz="1400" dirty="0">
                <a:effectLst/>
                <a:latin typeface="Arial" panose="020B0604020202020204" pitchFamily="34" charset="0"/>
                <a:ea typeface="Times New Roman" panose="02020603050405020304" pitchFamily="18" charset="0"/>
              </a:rPr>
              <a:t>and the systemic approach of developing an online course in a manner that facilitates the </a:t>
            </a:r>
            <a:r>
              <a:rPr lang="en-US" sz="14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transfer of knowledge and skills to the learner through the use of a variety of instructional methods</a:t>
            </a:r>
            <a:r>
              <a:rPr lang="en-US" sz="1400" dirty="0">
                <a:effectLst/>
                <a:latin typeface="Arial" panose="020B0604020202020204" pitchFamily="34" charset="0"/>
                <a:ea typeface="Times New Roman" panose="02020603050405020304" pitchFamily="18" charset="0"/>
              </a:rPr>
              <a:t>, which relate to multiple learning styles, strategies, and preferences. </a:t>
            </a:r>
          </a:p>
        </p:txBody>
      </p:sp>
      <p:graphicFrame>
        <p:nvGraphicFramePr>
          <p:cNvPr id="16" name="Table 15">
            <a:extLst>
              <a:ext uri="{FF2B5EF4-FFF2-40B4-BE49-F238E27FC236}">
                <a16:creationId xmlns:a16="http://schemas.microsoft.com/office/drawing/2014/main" id="{D39683B2-B124-A6A6-CCA1-0CA5C7894A9D}"/>
              </a:ext>
            </a:extLst>
          </p:cNvPr>
          <p:cNvGraphicFramePr>
            <a:graphicFrameLocks noGrp="1"/>
          </p:cNvGraphicFramePr>
          <p:nvPr>
            <p:extLst>
              <p:ext uri="{D42A27DB-BD31-4B8C-83A1-F6EECF244321}">
                <p14:modId xmlns:p14="http://schemas.microsoft.com/office/powerpoint/2010/main" val="2866870862"/>
              </p:ext>
            </p:extLst>
          </p:nvPr>
        </p:nvGraphicFramePr>
        <p:xfrm>
          <a:off x="838200" y="2419350"/>
          <a:ext cx="7315200" cy="2362200"/>
        </p:xfrm>
        <a:graphic>
          <a:graphicData uri="http://schemas.openxmlformats.org/drawingml/2006/table">
            <a:tbl>
              <a:tblPr firstRow="1" firstCol="1">
                <a:tableStyleId>{4FB45765-A7BB-4B82-A0E0-53EFC047F792}</a:tableStyleId>
              </a:tblPr>
              <a:tblGrid>
                <a:gridCol w="1371600">
                  <a:extLst>
                    <a:ext uri="{9D8B030D-6E8A-4147-A177-3AD203B41FA5}">
                      <a16:colId xmlns:a16="http://schemas.microsoft.com/office/drawing/2014/main" val="1182829047"/>
                    </a:ext>
                  </a:extLst>
                </a:gridCol>
                <a:gridCol w="5943600">
                  <a:extLst>
                    <a:ext uri="{9D8B030D-6E8A-4147-A177-3AD203B41FA5}">
                      <a16:colId xmlns:a16="http://schemas.microsoft.com/office/drawing/2014/main" val="1320365853"/>
                    </a:ext>
                  </a:extLst>
                </a:gridCol>
              </a:tblGrid>
              <a:tr h="236220">
                <a:tc>
                  <a:txBody>
                    <a:bodyPr/>
                    <a:lstStyle/>
                    <a:p>
                      <a:pPr marL="0" marR="0">
                        <a:spcBef>
                          <a:spcPts val="0"/>
                        </a:spcBef>
                        <a:spcAft>
                          <a:spcPts val="300"/>
                        </a:spcAft>
                      </a:pPr>
                      <a:r>
                        <a:rPr lang="en-US" sz="1200" dirty="0">
                          <a:effectLst/>
                        </a:rPr>
                        <a:t>Characteristic</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300"/>
                        </a:spcAft>
                      </a:pPr>
                      <a:r>
                        <a:rPr lang="en-US" sz="1200" dirty="0">
                          <a:effectLst/>
                        </a:rPr>
                        <a:t>Annotation</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731970367"/>
                  </a:ext>
                </a:extLst>
              </a:tr>
              <a:tr h="708660">
                <a:tc>
                  <a:txBody>
                    <a:bodyPr/>
                    <a:lstStyle/>
                    <a:p>
                      <a:pPr marL="0" marR="0">
                        <a:spcBef>
                          <a:spcPts val="0"/>
                        </a:spcBef>
                        <a:spcAft>
                          <a:spcPts val="300"/>
                        </a:spcAft>
                      </a:pPr>
                      <a:r>
                        <a:rPr lang="en-US" sz="1200" dirty="0">
                          <a:effectLst/>
                        </a:rPr>
                        <a:t>1. Sequence</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300"/>
                        </a:spcAft>
                      </a:pPr>
                      <a:r>
                        <a:rPr lang="en-US" sz="1200" b="1" dirty="0">
                          <a:effectLst>
                            <a:outerShdw blurRad="38100" dist="38100" dir="2700000" algn="tl">
                              <a:srgbClr val="000000">
                                <a:alpha val="43137"/>
                              </a:srgbClr>
                            </a:outerShdw>
                          </a:effectLst>
                        </a:rPr>
                        <a:t>Content is sequenced </a:t>
                      </a:r>
                      <a:r>
                        <a:rPr lang="en-US" sz="1200" dirty="0">
                          <a:effectLst/>
                        </a:rPr>
                        <a:t>in a manner that enables learners to achieve the stated objectives. Each module is internally organized in a manner that is intuitive and consistent.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300649704"/>
                  </a:ext>
                </a:extLst>
              </a:tr>
              <a:tr h="472440">
                <a:tc>
                  <a:txBody>
                    <a:bodyPr/>
                    <a:lstStyle/>
                    <a:p>
                      <a:pPr marL="0" marR="0">
                        <a:spcBef>
                          <a:spcPts val="0"/>
                        </a:spcBef>
                        <a:spcAft>
                          <a:spcPts val="300"/>
                        </a:spcAft>
                      </a:pPr>
                      <a:r>
                        <a:rPr lang="en-US" sz="1200" dirty="0">
                          <a:effectLst/>
                        </a:rPr>
                        <a:t>2. Chunking</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300"/>
                        </a:spcAft>
                      </a:pPr>
                      <a:r>
                        <a:rPr lang="en-US" sz="1200" b="1" dirty="0">
                          <a:effectLst>
                            <a:outerShdw blurRad="38100" dist="38100" dir="2700000" algn="tl">
                              <a:srgbClr val="000000">
                                <a:alpha val="43137"/>
                              </a:srgbClr>
                            </a:outerShdw>
                          </a:effectLst>
                        </a:rPr>
                        <a:t>Information is “chunked” </a:t>
                      </a:r>
                      <a:r>
                        <a:rPr lang="en-US" sz="1200" dirty="0">
                          <a:effectLst/>
                        </a:rPr>
                        <a:t>or grouped to help students learn the content and achieve the stated objectives.</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376259383"/>
                  </a:ext>
                </a:extLst>
              </a:tr>
              <a:tr h="236220">
                <a:tc>
                  <a:txBody>
                    <a:bodyPr/>
                    <a:lstStyle/>
                    <a:p>
                      <a:pPr marL="0" marR="0">
                        <a:spcBef>
                          <a:spcPts val="0"/>
                        </a:spcBef>
                        <a:spcAft>
                          <a:spcPts val="300"/>
                        </a:spcAft>
                      </a:pPr>
                      <a:r>
                        <a:rPr lang="en-US" sz="1200" dirty="0">
                          <a:effectLst/>
                        </a:rPr>
                        <a:t>3. Purpose</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300"/>
                        </a:spcAft>
                      </a:pPr>
                      <a:r>
                        <a:rPr lang="en-US" sz="1200" dirty="0">
                          <a:effectLst/>
                        </a:rPr>
                        <a:t>Purpose of learning activities is </a:t>
                      </a:r>
                      <a:r>
                        <a:rPr lang="en-US" sz="1200" b="1" dirty="0">
                          <a:effectLst>
                            <a:outerShdw blurRad="38100" dist="38100" dir="2700000" algn="tl">
                              <a:srgbClr val="000000">
                                <a:alpha val="43137"/>
                              </a:srgbClr>
                            </a:outerShdw>
                          </a:effectLst>
                        </a:rPr>
                        <a:t>clearly presented</a:t>
                      </a:r>
                      <a:r>
                        <a:rPr lang="en-US" sz="1200" dirty="0">
                          <a:effectLst/>
                        </a:rPr>
                        <a:t>.</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006869456"/>
                  </a:ext>
                </a:extLst>
              </a:tr>
              <a:tr h="708660">
                <a:tc>
                  <a:txBody>
                    <a:bodyPr/>
                    <a:lstStyle/>
                    <a:p>
                      <a:pPr marL="0" marR="0">
                        <a:spcBef>
                          <a:spcPts val="0"/>
                        </a:spcBef>
                        <a:spcAft>
                          <a:spcPts val="300"/>
                        </a:spcAft>
                      </a:pPr>
                      <a:r>
                        <a:rPr lang="en-US" sz="1200" dirty="0">
                          <a:effectLst/>
                        </a:rPr>
                        <a:t>4. Organization</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300"/>
                        </a:spcAft>
                      </a:pPr>
                      <a:r>
                        <a:rPr lang="en-US" sz="1200" dirty="0">
                          <a:effectLst/>
                        </a:rPr>
                        <a:t>Syllabus location is evident. It is clear where students should go to begin the course. The course organization allows most students to tell where to go to find the information that they need.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712531115"/>
                  </a:ext>
                </a:extLst>
              </a:tr>
            </a:tbl>
          </a:graphicData>
        </a:graphic>
      </p:graphicFrame>
    </p:spTree>
    <p:extLst>
      <p:ext uri="{BB962C8B-B14F-4D97-AF65-F5344CB8AC3E}">
        <p14:creationId xmlns:p14="http://schemas.microsoft.com/office/powerpoint/2010/main" val="34894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685800" y="361950"/>
            <a:ext cx="5791200" cy="766200"/>
          </a:xfrm>
          <a:prstGeom prst="rect">
            <a:avLst/>
          </a:prstGeom>
        </p:spPr>
        <p:txBody>
          <a:bodyPr spcFirstLastPara="1" wrap="square" lIns="91425" tIns="91425" rIns="91425" bIns="91425" anchor="ctr" anchorCtr="0">
            <a:noAutofit/>
          </a:bodyPr>
          <a:lstStyle/>
          <a:p>
            <a:pPr lvl="0" rtl="1"/>
            <a:r>
              <a:rPr lang="en-US" sz="2400" dirty="0">
                <a:sym typeface="Arial"/>
              </a:rPr>
              <a:t>Learning Goals, Objectives, and Outcomes </a:t>
            </a:r>
            <a:endParaRPr sz="2400"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Table 1">
            <a:extLst>
              <a:ext uri="{FF2B5EF4-FFF2-40B4-BE49-F238E27FC236}">
                <a16:creationId xmlns:a16="http://schemas.microsoft.com/office/drawing/2014/main" id="{2292AB6A-CE80-5EA5-B950-DF436122B085}"/>
              </a:ext>
            </a:extLst>
          </p:cNvPr>
          <p:cNvGraphicFramePr>
            <a:graphicFrameLocks noGrp="1"/>
          </p:cNvGraphicFramePr>
          <p:nvPr>
            <p:extLst>
              <p:ext uri="{D42A27DB-BD31-4B8C-83A1-F6EECF244321}">
                <p14:modId xmlns:p14="http://schemas.microsoft.com/office/powerpoint/2010/main" val="2208249047"/>
              </p:ext>
            </p:extLst>
          </p:nvPr>
        </p:nvGraphicFramePr>
        <p:xfrm>
          <a:off x="467112" y="1581150"/>
          <a:ext cx="7914888" cy="2057400"/>
        </p:xfrm>
        <a:graphic>
          <a:graphicData uri="http://schemas.openxmlformats.org/drawingml/2006/table">
            <a:tbl>
              <a:tblPr firstRow="1" firstCol="1">
                <a:tableStyleId>{4FB45765-A7BB-4B82-A0E0-53EFC047F792}</a:tableStyleId>
              </a:tblPr>
              <a:tblGrid>
                <a:gridCol w="1612619">
                  <a:extLst>
                    <a:ext uri="{9D8B030D-6E8A-4147-A177-3AD203B41FA5}">
                      <a16:colId xmlns:a16="http://schemas.microsoft.com/office/drawing/2014/main" val="468642131"/>
                    </a:ext>
                  </a:extLst>
                </a:gridCol>
                <a:gridCol w="6302269">
                  <a:extLst>
                    <a:ext uri="{9D8B030D-6E8A-4147-A177-3AD203B41FA5}">
                      <a16:colId xmlns:a16="http://schemas.microsoft.com/office/drawing/2014/main" val="896003864"/>
                    </a:ext>
                  </a:extLst>
                </a:gridCol>
              </a:tblGrid>
              <a:tr h="411480">
                <a:tc>
                  <a:txBody>
                    <a:bodyPr/>
                    <a:lstStyle/>
                    <a:p>
                      <a:pPr marL="0" marR="0">
                        <a:spcBef>
                          <a:spcPts val="0"/>
                        </a:spcBef>
                        <a:spcAft>
                          <a:spcPts val="300"/>
                        </a:spcAft>
                      </a:pPr>
                      <a:r>
                        <a:rPr lang="en-US" sz="1400" b="1">
                          <a:effectLst/>
                        </a:rPr>
                        <a:t>Characteristic</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300"/>
                        </a:spcAft>
                      </a:pPr>
                      <a:r>
                        <a:rPr lang="en-US" sz="1400" b="1">
                          <a:effectLst/>
                        </a:rPr>
                        <a:t>Annotation</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044176092"/>
                  </a:ext>
                </a:extLst>
              </a:tr>
              <a:tr h="822960">
                <a:tc>
                  <a:txBody>
                    <a:bodyPr/>
                    <a:lstStyle/>
                    <a:p>
                      <a:pPr marL="0" marR="0">
                        <a:spcBef>
                          <a:spcPts val="0"/>
                        </a:spcBef>
                        <a:spcAft>
                          <a:spcPts val="300"/>
                        </a:spcAft>
                      </a:pPr>
                      <a:r>
                        <a:rPr lang="en-US" sz="1400" b="1">
                          <a:effectLst/>
                        </a:rPr>
                        <a:t>1. Course Goals &amp; Objectives</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300"/>
                        </a:spcAft>
                      </a:pPr>
                      <a:r>
                        <a:rPr lang="en-US" sz="1400" b="1">
                          <a:effectLst/>
                        </a:rPr>
                        <a:t>Course Goals and Objectives/Outcomes are present and explicitly stated to the learner.</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629146595"/>
                  </a:ext>
                </a:extLst>
              </a:tr>
              <a:tr h="822960">
                <a:tc>
                  <a:txBody>
                    <a:bodyPr/>
                    <a:lstStyle/>
                    <a:p>
                      <a:pPr marL="0" marR="0">
                        <a:spcBef>
                          <a:spcPts val="0"/>
                        </a:spcBef>
                        <a:spcAft>
                          <a:spcPts val="300"/>
                        </a:spcAft>
                      </a:pPr>
                      <a:r>
                        <a:rPr lang="en-US" sz="1400" b="1">
                          <a:effectLst/>
                        </a:rPr>
                        <a:t>2. Module Objectives</a:t>
                      </a:r>
                      <a:endParaRPr lang="en-US"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300"/>
                        </a:spcAft>
                      </a:pPr>
                      <a:r>
                        <a:rPr lang="en-US" sz="1400" b="1" dirty="0">
                          <a:effectLst/>
                        </a:rPr>
                        <a:t>Module Objectives / Outcomes are clearly presented to the learner and are aligned with the larger course objectives.</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267601874"/>
                  </a:ext>
                </a:extLst>
              </a:tr>
            </a:tbl>
          </a:graphicData>
        </a:graphic>
      </p:graphicFrame>
    </p:spTree>
    <p:extLst>
      <p:ext uri="{BB962C8B-B14F-4D97-AF65-F5344CB8AC3E}">
        <p14:creationId xmlns:p14="http://schemas.microsoft.com/office/powerpoint/2010/main" val="1045506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685800" y="361950"/>
            <a:ext cx="5791200" cy="766200"/>
          </a:xfrm>
          <a:prstGeom prst="rect">
            <a:avLst/>
          </a:prstGeom>
        </p:spPr>
        <p:txBody>
          <a:bodyPr spcFirstLastPara="1" wrap="square" lIns="91425" tIns="91425" rIns="91425" bIns="91425" anchor="ctr" anchorCtr="0">
            <a:noAutofit/>
          </a:bodyPr>
          <a:lstStyle/>
          <a:p>
            <a:pPr lvl="0" rtl="1"/>
            <a:r>
              <a:rPr lang="en-US" sz="2400" dirty="0">
                <a:sym typeface="Arial"/>
              </a:rPr>
              <a:t>Course Information </a:t>
            </a:r>
            <a:endParaRPr sz="2400"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Table 1">
            <a:extLst>
              <a:ext uri="{FF2B5EF4-FFF2-40B4-BE49-F238E27FC236}">
                <a16:creationId xmlns:a16="http://schemas.microsoft.com/office/drawing/2014/main" id="{13E905AE-2194-02C3-060D-EB2BBF61BAB4}"/>
              </a:ext>
            </a:extLst>
          </p:cNvPr>
          <p:cNvGraphicFramePr>
            <a:graphicFrameLocks noGrp="1"/>
          </p:cNvGraphicFramePr>
          <p:nvPr>
            <p:extLst>
              <p:ext uri="{D42A27DB-BD31-4B8C-83A1-F6EECF244321}">
                <p14:modId xmlns:p14="http://schemas.microsoft.com/office/powerpoint/2010/main" val="2557671976"/>
              </p:ext>
            </p:extLst>
          </p:nvPr>
        </p:nvGraphicFramePr>
        <p:xfrm>
          <a:off x="529842" y="1423950"/>
          <a:ext cx="8080758" cy="3132452"/>
        </p:xfrm>
        <a:graphic>
          <a:graphicData uri="http://schemas.openxmlformats.org/drawingml/2006/table">
            <a:tbl>
              <a:tblPr firstRow="1" firstCol="1">
                <a:tableStyleId>{4FB45765-A7BB-4B82-A0E0-53EFC047F792}</a:tableStyleId>
              </a:tblPr>
              <a:tblGrid>
                <a:gridCol w="2060958">
                  <a:extLst>
                    <a:ext uri="{9D8B030D-6E8A-4147-A177-3AD203B41FA5}">
                      <a16:colId xmlns:a16="http://schemas.microsoft.com/office/drawing/2014/main" val="793391529"/>
                    </a:ext>
                  </a:extLst>
                </a:gridCol>
                <a:gridCol w="6019800">
                  <a:extLst>
                    <a:ext uri="{9D8B030D-6E8A-4147-A177-3AD203B41FA5}">
                      <a16:colId xmlns:a16="http://schemas.microsoft.com/office/drawing/2014/main" val="630123319"/>
                    </a:ext>
                  </a:extLst>
                </a:gridCol>
              </a:tblGrid>
              <a:tr h="249634">
                <a:tc>
                  <a:txBody>
                    <a:bodyPr/>
                    <a:lstStyle/>
                    <a:p>
                      <a:pPr marL="0" marR="0">
                        <a:spcBef>
                          <a:spcPts val="0"/>
                        </a:spcBef>
                        <a:spcAft>
                          <a:spcPts val="300"/>
                        </a:spcAft>
                      </a:pPr>
                      <a:r>
                        <a:rPr lang="en-US" sz="1200" b="1">
                          <a:effectLst/>
                        </a:rPr>
                        <a:t>Characteristic</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46806" marR="46806" marT="0" marB="0"/>
                </a:tc>
                <a:tc>
                  <a:txBody>
                    <a:bodyPr/>
                    <a:lstStyle/>
                    <a:p>
                      <a:pPr marL="0" marR="0">
                        <a:spcBef>
                          <a:spcPts val="0"/>
                        </a:spcBef>
                        <a:spcAft>
                          <a:spcPts val="300"/>
                        </a:spcAft>
                      </a:pPr>
                      <a:r>
                        <a:rPr lang="en-US" sz="1200" b="1">
                          <a:effectLst/>
                        </a:rPr>
                        <a:t>Annotation</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46806" marR="46806" marT="0" marB="0"/>
                </a:tc>
                <a:extLst>
                  <a:ext uri="{0D108BD9-81ED-4DB2-BD59-A6C34878D82A}">
                    <a16:rowId xmlns:a16="http://schemas.microsoft.com/office/drawing/2014/main" val="2228165176"/>
                  </a:ext>
                </a:extLst>
              </a:tr>
              <a:tr h="249634">
                <a:tc>
                  <a:txBody>
                    <a:bodyPr/>
                    <a:lstStyle/>
                    <a:p>
                      <a:pPr marL="0" marR="0">
                        <a:spcBef>
                          <a:spcPts val="0"/>
                        </a:spcBef>
                        <a:spcAft>
                          <a:spcPts val="300"/>
                        </a:spcAft>
                      </a:pPr>
                      <a:r>
                        <a:rPr lang="en-US" sz="1200" b="1">
                          <a:effectLst/>
                        </a:rPr>
                        <a:t>1. Description</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46806" marR="46806" marT="0" marB="0"/>
                </a:tc>
                <a:tc>
                  <a:txBody>
                    <a:bodyPr/>
                    <a:lstStyle/>
                    <a:p>
                      <a:pPr marL="0" marR="0">
                        <a:spcBef>
                          <a:spcPts val="0"/>
                        </a:spcBef>
                        <a:spcAft>
                          <a:spcPts val="300"/>
                        </a:spcAft>
                      </a:pPr>
                      <a:r>
                        <a:rPr lang="en-US" sz="1200" b="1">
                          <a:effectLst/>
                        </a:rPr>
                        <a:t>A course description is provided.</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46806" marR="46806" marT="0" marB="0"/>
                </a:tc>
                <a:extLst>
                  <a:ext uri="{0D108BD9-81ED-4DB2-BD59-A6C34878D82A}">
                    <a16:rowId xmlns:a16="http://schemas.microsoft.com/office/drawing/2014/main" val="1259599110"/>
                  </a:ext>
                </a:extLst>
              </a:tr>
              <a:tr h="374451">
                <a:tc>
                  <a:txBody>
                    <a:bodyPr/>
                    <a:lstStyle/>
                    <a:p>
                      <a:pPr marL="0" marR="0">
                        <a:spcBef>
                          <a:spcPts val="0"/>
                        </a:spcBef>
                        <a:spcAft>
                          <a:spcPts val="300"/>
                        </a:spcAft>
                      </a:pPr>
                      <a:r>
                        <a:rPr lang="en-US" sz="1200" b="1">
                          <a:effectLst/>
                        </a:rPr>
                        <a:t>2. Instructor Information</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46806" marR="46806" marT="0" marB="0"/>
                </a:tc>
                <a:tc>
                  <a:txBody>
                    <a:bodyPr/>
                    <a:lstStyle/>
                    <a:p>
                      <a:pPr marL="0" marR="0">
                        <a:spcBef>
                          <a:spcPts val="0"/>
                        </a:spcBef>
                        <a:spcAft>
                          <a:spcPts val="300"/>
                        </a:spcAft>
                      </a:pPr>
                      <a:r>
                        <a:rPr lang="en-US" sz="1200" b="1">
                          <a:effectLst/>
                        </a:rPr>
                        <a:t>Instructor information is available to student with contact, biographical, and availability information, and picture.</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46806" marR="46806" marT="0" marB="0"/>
                </a:tc>
                <a:extLst>
                  <a:ext uri="{0D108BD9-81ED-4DB2-BD59-A6C34878D82A}">
                    <a16:rowId xmlns:a16="http://schemas.microsoft.com/office/drawing/2014/main" val="3858988499"/>
                  </a:ext>
                </a:extLst>
              </a:tr>
              <a:tr h="374451">
                <a:tc>
                  <a:txBody>
                    <a:bodyPr/>
                    <a:lstStyle/>
                    <a:p>
                      <a:pPr marL="0" marR="0">
                        <a:spcBef>
                          <a:spcPts val="0"/>
                        </a:spcBef>
                        <a:spcAft>
                          <a:spcPts val="300"/>
                        </a:spcAft>
                      </a:pPr>
                      <a:r>
                        <a:rPr lang="en-US" sz="1200" b="1">
                          <a:effectLst/>
                        </a:rPr>
                        <a:t>3. Instructional Materials</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46806" marR="46806" marT="0" marB="0"/>
                </a:tc>
                <a:tc>
                  <a:txBody>
                    <a:bodyPr/>
                    <a:lstStyle/>
                    <a:p>
                      <a:pPr marL="0" marR="0">
                        <a:spcBef>
                          <a:spcPts val="0"/>
                        </a:spcBef>
                        <a:spcAft>
                          <a:spcPts val="300"/>
                        </a:spcAft>
                      </a:pPr>
                      <a:r>
                        <a:rPr lang="en-US" sz="1200" b="1">
                          <a:effectLst/>
                        </a:rPr>
                        <a:t>Students are provided with a list of supplies such as textbooks and other instructional materials needed for the course.</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46806" marR="46806" marT="0" marB="0"/>
                </a:tc>
                <a:extLst>
                  <a:ext uri="{0D108BD9-81ED-4DB2-BD59-A6C34878D82A}">
                    <a16:rowId xmlns:a16="http://schemas.microsoft.com/office/drawing/2014/main" val="3074670816"/>
                  </a:ext>
                </a:extLst>
              </a:tr>
              <a:tr h="249634">
                <a:tc>
                  <a:txBody>
                    <a:bodyPr/>
                    <a:lstStyle/>
                    <a:p>
                      <a:pPr marL="0" marR="0">
                        <a:spcBef>
                          <a:spcPts val="0"/>
                        </a:spcBef>
                        <a:spcAft>
                          <a:spcPts val="300"/>
                        </a:spcAft>
                      </a:pPr>
                      <a:r>
                        <a:rPr lang="en-US" sz="1200" b="1">
                          <a:effectLst/>
                        </a:rPr>
                        <a:t>4. Credit Hours</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46806" marR="46806" marT="0" marB="0"/>
                </a:tc>
                <a:tc>
                  <a:txBody>
                    <a:bodyPr/>
                    <a:lstStyle/>
                    <a:p>
                      <a:pPr marL="0" marR="0">
                        <a:spcBef>
                          <a:spcPts val="0"/>
                        </a:spcBef>
                        <a:spcAft>
                          <a:spcPts val="300"/>
                        </a:spcAft>
                      </a:pPr>
                      <a:r>
                        <a:rPr lang="en-US" sz="1200" b="1">
                          <a:effectLst/>
                        </a:rPr>
                        <a:t>Course provides information regarding number of Credit Hours earned for successful completion.</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46806" marR="46806" marT="0" marB="0"/>
                </a:tc>
                <a:extLst>
                  <a:ext uri="{0D108BD9-81ED-4DB2-BD59-A6C34878D82A}">
                    <a16:rowId xmlns:a16="http://schemas.microsoft.com/office/drawing/2014/main" val="1377910121"/>
                  </a:ext>
                </a:extLst>
              </a:tr>
              <a:tr h="374451">
                <a:tc>
                  <a:txBody>
                    <a:bodyPr/>
                    <a:lstStyle/>
                    <a:p>
                      <a:pPr marL="0" marR="0">
                        <a:spcBef>
                          <a:spcPts val="0"/>
                        </a:spcBef>
                        <a:spcAft>
                          <a:spcPts val="300"/>
                        </a:spcAft>
                      </a:pPr>
                      <a:r>
                        <a:rPr lang="en-US" sz="1200" b="1">
                          <a:effectLst/>
                        </a:rPr>
                        <a:t>5. Content</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46806" marR="46806" marT="0" marB="0"/>
                </a:tc>
                <a:tc>
                  <a:txBody>
                    <a:bodyPr/>
                    <a:lstStyle/>
                    <a:p>
                      <a:pPr marL="0" marR="0">
                        <a:spcBef>
                          <a:spcPts val="0"/>
                        </a:spcBef>
                        <a:spcAft>
                          <a:spcPts val="300"/>
                        </a:spcAft>
                      </a:pPr>
                      <a:r>
                        <a:rPr lang="en-US" sz="1200" b="1">
                          <a:effectLst/>
                        </a:rPr>
                        <a:t>A clear, concise list of modules and activities that will be completed within each of the course modules/chapters/topics is provided.</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46806" marR="46806" marT="0" marB="0"/>
                </a:tc>
                <a:extLst>
                  <a:ext uri="{0D108BD9-81ED-4DB2-BD59-A6C34878D82A}">
                    <a16:rowId xmlns:a16="http://schemas.microsoft.com/office/drawing/2014/main" val="1749254603"/>
                  </a:ext>
                </a:extLst>
              </a:tr>
              <a:tr h="249634">
                <a:tc>
                  <a:txBody>
                    <a:bodyPr/>
                    <a:lstStyle/>
                    <a:p>
                      <a:pPr marL="0" marR="0">
                        <a:spcBef>
                          <a:spcPts val="0"/>
                        </a:spcBef>
                        <a:spcAft>
                          <a:spcPts val="300"/>
                        </a:spcAft>
                      </a:pPr>
                      <a:r>
                        <a:rPr lang="en-US" sz="1200" b="1">
                          <a:effectLst/>
                        </a:rPr>
                        <a:t>6. Grading Policy</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46806" marR="46806" marT="0" marB="0"/>
                </a:tc>
                <a:tc>
                  <a:txBody>
                    <a:bodyPr/>
                    <a:lstStyle/>
                    <a:p>
                      <a:pPr marL="0" marR="0">
                        <a:spcBef>
                          <a:spcPts val="0"/>
                        </a:spcBef>
                        <a:spcAft>
                          <a:spcPts val="300"/>
                        </a:spcAft>
                      </a:pPr>
                      <a:r>
                        <a:rPr lang="en-US" sz="1200" b="1">
                          <a:effectLst/>
                        </a:rPr>
                        <a:t>Grading and late submission policy is provided, including grading scale and weights.</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46806" marR="46806" marT="0" marB="0"/>
                </a:tc>
                <a:extLst>
                  <a:ext uri="{0D108BD9-81ED-4DB2-BD59-A6C34878D82A}">
                    <a16:rowId xmlns:a16="http://schemas.microsoft.com/office/drawing/2014/main" val="1176880061"/>
                  </a:ext>
                </a:extLst>
              </a:tr>
              <a:tr h="275637">
                <a:tc>
                  <a:txBody>
                    <a:bodyPr/>
                    <a:lstStyle/>
                    <a:p>
                      <a:pPr marL="0" marR="0">
                        <a:spcBef>
                          <a:spcPts val="0"/>
                        </a:spcBef>
                        <a:spcAft>
                          <a:spcPts val="300"/>
                        </a:spcAft>
                      </a:pPr>
                      <a:r>
                        <a:rPr lang="en-US" sz="1200" b="1">
                          <a:effectLst/>
                        </a:rPr>
                        <a:t>7. Calendar</a:t>
                      </a:r>
                    </a:p>
                    <a:p>
                      <a:pPr marL="0" marR="0">
                        <a:spcBef>
                          <a:spcPts val="0"/>
                        </a:spcBef>
                        <a:spcAft>
                          <a:spcPts val="300"/>
                        </a:spcAft>
                      </a:pPr>
                      <a:r>
                        <a:rPr lang="en-US" sz="1200" b="1">
                          <a:effectLst/>
                        </a:rPr>
                        <a:t> </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46806" marR="46806" marT="0" marB="0"/>
                </a:tc>
                <a:tc>
                  <a:txBody>
                    <a:bodyPr/>
                    <a:lstStyle/>
                    <a:p>
                      <a:pPr marL="0" marR="0">
                        <a:spcBef>
                          <a:spcPts val="0"/>
                        </a:spcBef>
                        <a:spcAft>
                          <a:spcPts val="300"/>
                        </a:spcAft>
                      </a:pPr>
                      <a:r>
                        <a:rPr lang="en-US" sz="1200" b="1">
                          <a:effectLst/>
                        </a:rPr>
                        <a:t>Calendar of due dates and other events is provided.</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46806" marR="46806" marT="0" marB="0"/>
                </a:tc>
                <a:extLst>
                  <a:ext uri="{0D108BD9-81ED-4DB2-BD59-A6C34878D82A}">
                    <a16:rowId xmlns:a16="http://schemas.microsoft.com/office/drawing/2014/main" val="2428163767"/>
                  </a:ext>
                </a:extLst>
              </a:tr>
              <a:tr h="374451">
                <a:tc>
                  <a:txBody>
                    <a:bodyPr/>
                    <a:lstStyle/>
                    <a:p>
                      <a:pPr marL="0" marR="0">
                        <a:spcBef>
                          <a:spcPts val="0"/>
                        </a:spcBef>
                        <a:spcAft>
                          <a:spcPts val="300"/>
                        </a:spcAft>
                      </a:pPr>
                      <a:r>
                        <a:rPr lang="en-US" sz="1200" b="1" dirty="0">
                          <a:effectLst/>
                        </a:rPr>
                        <a:t>8. Technical Requirements</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46806" marR="46806" marT="0" marB="0"/>
                </a:tc>
                <a:tc>
                  <a:txBody>
                    <a:bodyPr/>
                    <a:lstStyle/>
                    <a:p>
                      <a:pPr marL="0" marR="0">
                        <a:spcBef>
                          <a:spcPts val="0"/>
                        </a:spcBef>
                        <a:spcAft>
                          <a:spcPts val="300"/>
                        </a:spcAft>
                      </a:pPr>
                      <a:r>
                        <a:rPr lang="en-US" sz="1200" b="1" dirty="0">
                          <a:effectLst/>
                        </a:rPr>
                        <a:t>A list of technical requirements such as connection speed, hardware, and software is provided.</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46806" marR="46806" marT="0" marB="0"/>
                </a:tc>
                <a:extLst>
                  <a:ext uri="{0D108BD9-81ED-4DB2-BD59-A6C34878D82A}">
                    <a16:rowId xmlns:a16="http://schemas.microsoft.com/office/drawing/2014/main" val="1458212371"/>
                  </a:ext>
                </a:extLst>
              </a:tr>
            </a:tbl>
          </a:graphicData>
        </a:graphic>
      </p:graphicFrame>
    </p:spTree>
    <p:extLst>
      <p:ext uri="{BB962C8B-B14F-4D97-AF65-F5344CB8AC3E}">
        <p14:creationId xmlns:p14="http://schemas.microsoft.com/office/powerpoint/2010/main" val="2403379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685800" y="361950"/>
            <a:ext cx="5791200" cy="766200"/>
          </a:xfrm>
          <a:prstGeom prst="rect">
            <a:avLst/>
          </a:prstGeom>
        </p:spPr>
        <p:txBody>
          <a:bodyPr spcFirstLastPara="1" wrap="square" lIns="91425" tIns="91425" rIns="91425" bIns="91425" anchor="ctr" anchorCtr="0">
            <a:noAutofit/>
          </a:bodyPr>
          <a:lstStyle/>
          <a:p>
            <a:pPr lvl="0" rtl="1"/>
            <a:r>
              <a:rPr lang="en-US" sz="2400" dirty="0">
                <a:sym typeface="Arial"/>
              </a:rPr>
              <a:t> Instructional Strategies</a:t>
            </a:r>
            <a:endParaRPr sz="2400"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Table 1">
            <a:extLst>
              <a:ext uri="{FF2B5EF4-FFF2-40B4-BE49-F238E27FC236}">
                <a16:creationId xmlns:a16="http://schemas.microsoft.com/office/drawing/2014/main" id="{D451A368-64B5-5B35-0E3A-A068CE9B0580}"/>
              </a:ext>
            </a:extLst>
          </p:cNvPr>
          <p:cNvGraphicFramePr>
            <a:graphicFrameLocks noGrp="1"/>
          </p:cNvGraphicFramePr>
          <p:nvPr>
            <p:extLst>
              <p:ext uri="{D42A27DB-BD31-4B8C-83A1-F6EECF244321}">
                <p14:modId xmlns:p14="http://schemas.microsoft.com/office/powerpoint/2010/main" val="161041484"/>
              </p:ext>
            </p:extLst>
          </p:nvPr>
        </p:nvGraphicFramePr>
        <p:xfrm>
          <a:off x="338887" y="1711642"/>
          <a:ext cx="7966913" cy="2460309"/>
        </p:xfrm>
        <a:graphic>
          <a:graphicData uri="http://schemas.openxmlformats.org/drawingml/2006/table">
            <a:tbl>
              <a:tblPr firstRow="1" firstCol="1">
                <a:tableStyleId>{4FB45765-A7BB-4B82-A0E0-53EFC047F792}</a:tableStyleId>
              </a:tblPr>
              <a:tblGrid>
                <a:gridCol w="1911889">
                  <a:extLst>
                    <a:ext uri="{9D8B030D-6E8A-4147-A177-3AD203B41FA5}">
                      <a16:colId xmlns:a16="http://schemas.microsoft.com/office/drawing/2014/main" val="284726167"/>
                    </a:ext>
                  </a:extLst>
                </a:gridCol>
                <a:gridCol w="6055024">
                  <a:extLst>
                    <a:ext uri="{9D8B030D-6E8A-4147-A177-3AD203B41FA5}">
                      <a16:colId xmlns:a16="http://schemas.microsoft.com/office/drawing/2014/main" val="3362372122"/>
                    </a:ext>
                  </a:extLst>
                </a:gridCol>
              </a:tblGrid>
              <a:tr h="273368">
                <a:tc>
                  <a:txBody>
                    <a:bodyPr/>
                    <a:lstStyle/>
                    <a:p>
                      <a:pPr marL="0" marR="0">
                        <a:spcBef>
                          <a:spcPts val="0"/>
                        </a:spcBef>
                        <a:spcAft>
                          <a:spcPts val="300"/>
                        </a:spcAft>
                      </a:pPr>
                      <a:r>
                        <a:rPr lang="en-US" sz="1200" b="0">
                          <a:effectLst/>
                        </a:rPr>
                        <a:t>Characteristic</a:t>
                      </a:r>
                      <a:endParaRPr lang="en-US" sz="1200" b="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300"/>
                        </a:spcAft>
                      </a:pPr>
                      <a:r>
                        <a:rPr lang="en-US" sz="1200" b="0">
                          <a:effectLst/>
                        </a:rPr>
                        <a:t>Annotation</a:t>
                      </a:r>
                      <a:endParaRPr lang="en-US" sz="1200" b="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023328445"/>
                  </a:ext>
                </a:extLst>
              </a:tr>
              <a:tr h="546735">
                <a:tc>
                  <a:txBody>
                    <a:bodyPr/>
                    <a:lstStyle/>
                    <a:p>
                      <a:pPr marL="0" marR="0">
                        <a:spcBef>
                          <a:spcPts val="1800"/>
                        </a:spcBef>
                        <a:spcAft>
                          <a:spcPts val="600"/>
                        </a:spcAft>
                      </a:pPr>
                      <a:r>
                        <a:rPr lang="en-US" sz="1200" b="0">
                          <a:effectLst/>
                        </a:rPr>
                        <a:t>1. Multimodal Instruction</a:t>
                      </a:r>
                      <a:endParaRPr lang="en-US" sz="1200" b="0">
                        <a:effectLst/>
                        <a:latin typeface="Calibri" panose="020F0502020204030204" pitchFamily="34" charset="0"/>
                        <a:ea typeface="Batang" panose="020B0503020000020004" pitchFamily="18" charset="-127"/>
                        <a:cs typeface="Arial" panose="020B0604020202020204" pitchFamily="34" charset="0"/>
                      </a:endParaRPr>
                    </a:p>
                  </a:txBody>
                  <a:tcPr marL="68580" marR="68580" marT="0" marB="0"/>
                </a:tc>
                <a:tc>
                  <a:txBody>
                    <a:bodyPr/>
                    <a:lstStyle/>
                    <a:p>
                      <a:pPr marL="0" marR="0">
                        <a:spcBef>
                          <a:spcPts val="0"/>
                        </a:spcBef>
                        <a:spcAft>
                          <a:spcPts val="300"/>
                        </a:spcAft>
                      </a:pPr>
                      <a:r>
                        <a:rPr lang="en-US" sz="1200" b="0">
                          <a:effectLst/>
                        </a:rPr>
                        <a:t>A variety of instructional delivery methods, accommodating multiple learning styles, are available throughout the course.</a:t>
                      </a:r>
                      <a:endParaRPr lang="en-US" sz="1200" b="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278457751"/>
                  </a:ext>
                </a:extLst>
              </a:tr>
              <a:tr h="546735">
                <a:tc>
                  <a:txBody>
                    <a:bodyPr/>
                    <a:lstStyle/>
                    <a:p>
                      <a:pPr marL="0" marR="0">
                        <a:spcBef>
                          <a:spcPts val="1800"/>
                        </a:spcBef>
                        <a:spcAft>
                          <a:spcPts val="600"/>
                        </a:spcAft>
                      </a:pPr>
                      <a:r>
                        <a:rPr lang="en-US" sz="1200" b="0">
                          <a:effectLst/>
                        </a:rPr>
                        <a:t>2. Knowledge Demonstration</a:t>
                      </a:r>
                      <a:endParaRPr lang="en-US" sz="1200" b="0">
                        <a:effectLst/>
                        <a:latin typeface="Calibri" panose="020F0502020204030204" pitchFamily="34" charset="0"/>
                        <a:ea typeface="Batang" panose="020B0503020000020004" pitchFamily="18" charset="-127"/>
                        <a:cs typeface="Arial" panose="020B0604020202020204" pitchFamily="34" charset="0"/>
                      </a:endParaRPr>
                    </a:p>
                  </a:txBody>
                  <a:tcPr marL="68580" marR="68580" marT="0" marB="0"/>
                </a:tc>
                <a:tc>
                  <a:txBody>
                    <a:bodyPr/>
                    <a:lstStyle/>
                    <a:p>
                      <a:pPr marL="0" marR="0">
                        <a:spcBef>
                          <a:spcPts val="0"/>
                        </a:spcBef>
                        <a:spcAft>
                          <a:spcPts val="300"/>
                        </a:spcAft>
                      </a:pPr>
                      <a:r>
                        <a:rPr lang="en-US" sz="1200" b="0">
                          <a:effectLst/>
                        </a:rPr>
                        <a:t>A variety of ways for learners to demonstrate knowledge is provided.</a:t>
                      </a:r>
                      <a:endParaRPr lang="en-US" sz="1200" b="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334109062"/>
                  </a:ext>
                </a:extLst>
              </a:tr>
              <a:tr h="820103">
                <a:tc>
                  <a:txBody>
                    <a:bodyPr/>
                    <a:lstStyle/>
                    <a:p>
                      <a:pPr marL="0" marR="0">
                        <a:spcBef>
                          <a:spcPts val="1800"/>
                        </a:spcBef>
                        <a:spcAft>
                          <a:spcPts val="600"/>
                        </a:spcAft>
                      </a:pPr>
                      <a:r>
                        <a:rPr lang="en-US" sz="1200" b="1" dirty="0">
                          <a:effectLst>
                            <a:outerShdw blurRad="38100" dist="38100" dir="2700000" algn="tl">
                              <a:srgbClr val="000000">
                                <a:alpha val="43137"/>
                              </a:srgbClr>
                            </a:outerShdw>
                          </a:effectLst>
                        </a:rPr>
                        <a:t>3. Ice Breaker</a:t>
                      </a:r>
                      <a:endParaRPr lang="en-US" sz="1200" b="1" dirty="0">
                        <a:effectLst>
                          <a:outerShdw blurRad="38100" dist="38100" dir="2700000" algn="tl">
                            <a:srgbClr val="000000">
                              <a:alpha val="43137"/>
                            </a:srgbClr>
                          </a:outerShdw>
                        </a:effectLst>
                        <a:latin typeface="Calibri" panose="020F0502020204030204" pitchFamily="34" charset="0"/>
                        <a:ea typeface="Batang" panose="020B0503020000020004" pitchFamily="18" charset="-127"/>
                        <a:cs typeface="Arial" panose="020B0604020202020204" pitchFamily="34" charset="0"/>
                      </a:endParaRPr>
                    </a:p>
                  </a:txBody>
                  <a:tcPr marL="68580" marR="68580" marT="0" marB="0"/>
                </a:tc>
                <a:tc>
                  <a:txBody>
                    <a:bodyPr/>
                    <a:lstStyle/>
                    <a:p>
                      <a:pPr marL="0" marR="0">
                        <a:spcBef>
                          <a:spcPts val="0"/>
                        </a:spcBef>
                        <a:spcAft>
                          <a:spcPts val="300"/>
                        </a:spcAft>
                      </a:pPr>
                      <a:r>
                        <a:rPr lang="en-US" sz="1200" b="1" dirty="0">
                          <a:effectLst>
                            <a:outerShdw blurRad="38100" dist="38100" dir="2700000" algn="tl">
                              <a:srgbClr val="000000">
                                <a:alpha val="43137"/>
                              </a:srgbClr>
                            </a:outerShdw>
                          </a:effectLst>
                        </a:rPr>
                        <a:t>At the beginning of the course, students and the instructor are provided with an opportunity to introduce themselves to each other as a way of encouraging synergy within the course.</a:t>
                      </a:r>
                      <a:endParaRPr lang="en-US" sz="12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591305181"/>
                  </a:ext>
                </a:extLst>
              </a:tr>
              <a:tr h="273368">
                <a:tc>
                  <a:txBody>
                    <a:bodyPr/>
                    <a:lstStyle/>
                    <a:p>
                      <a:pPr marL="0" marR="0">
                        <a:spcBef>
                          <a:spcPts val="1800"/>
                        </a:spcBef>
                        <a:spcAft>
                          <a:spcPts val="600"/>
                        </a:spcAft>
                      </a:pPr>
                      <a:r>
                        <a:rPr lang="en-US" sz="1200" b="0">
                          <a:effectLst/>
                        </a:rPr>
                        <a:t>4. Presentation</a:t>
                      </a:r>
                      <a:endParaRPr lang="en-US" sz="1200" b="0">
                        <a:effectLst/>
                        <a:latin typeface="Calibri" panose="020F0502020204030204" pitchFamily="34" charset="0"/>
                        <a:ea typeface="Batang" panose="020B0503020000020004" pitchFamily="18" charset="-127"/>
                        <a:cs typeface="Arial" panose="020B0604020202020204" pitchFamily="34" charset="0"/>
                      </a:endParaRPr>
                    </a:p>
                  </a:txBody>
                  <a:tcPr marL="68580" marR="68580" marT="0" marB="0"/>
                </a:tc>
                <a:tc>
                  <a:txBody>
                    <a:bodyPr/>
                    <a:lstStyle/>
                    <a:p>
                      <a:pPr marL="0" marR="0">
                        <a:spcBef>
                          <a:spcPts val="0"/>
                        </a:spcBef>
                        <a:spcAft>
                          <a:spcPts val="300"/>
                        </a:spcAft>
                      </a:pPr>
                      <a:r>
                        <a:rPr lang="en-US" sz="1200" b="0" dirty="0">
                          <a:effectLst/>
                        </a:rPr>
                        <a:t>The selected tool for each activity is appropriate for effective delivery of the content.</a:t>
                      </a: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123872742"/>
                  </a:ext>
                </a:extLst>
              </a:tr>
            </a:tbl>
          </a:graphicData>
        </a:graphic>
      </p:graphicFrame>
    </p:spTree>
    <p:extLst>
      <p:ext uri="{BB962C8B-B14F-4D97-AF65-F5344CB8AC3E}">
        <p14:creationId xmlns:p14="http://schemas.microsoft.com/office/powerpoint/2010/main" val="1559701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685800" y="361950"/>
            <a:ext cx="6553200" cy="766200"/>
          </a:xfrm>
          <a:prstGeom prst="rect">
            <a:avLst/>
          </a:prstGeom>
        </p:spPr>
        <p:txBody>
          <a:bodyPr spcFirstLastPara="1" wrap="square" lIns="91425" tIns="91425" rIns="91425" bIns="91425" anchor="ctr" anchorCtr="0">
            <a:noAutofit/>
          </a:bodyPr>
          <a:lstStyle/>
          <a:p>
            <a:pPr lvl="0" rtl="1"/>
            <a:r>
              <a:rPr lang="en-US" sz="2400" dirty="0">
                <a:sym typeface="Arial"/>
              </a:rPr>
              <a:t> Communication, Interaction, and Collaboration</a:t>
            </a:r>
            <a:endParaRPr sz="2400"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Table 1">
            <a:extLst>
              <a:ext uri="{FF2B5EF4-FFF2-40B4-BE49-F238E27FC236}">
                <a16:creationId xmlns:a16="http://schemas.microsoft.com/office/drawing/2014/main" id="{D73F12BB-7BCF-9787-ACE4-6927381D3165}"/>
              </a:ext>
            </a:extLst>
          </p:cNvPr>
          <p:cNvGraphicFramePr>
            <a:graphicFrameLocks noGrp="1"/>
          </p:cNvGraphicFramePr>
          <p:nvPr>
            <p:extLst>
              <p:ext uri="{D42A27DB-BD31-4B8C-83A1-F6EECF244321}">
                <p14:modId xmlns:p14="http://schemas.microsoft.com/office/powerpoint/2010/main" val="2648983386"/>
              </p:ext>
            </p:extLst>
          </p:nvPr>
        </p:nvGraphicFramePr>
        <p:xfrm>
          <a:off x="338887" y="1428750"/>
          <a:ext cx="7509713" cy="2819401"/>
        </p:xfrm>
        <a:graphic>
          <a:graphicData uri="http://schemas.openxmlformats.org/drawingml/2006/table">
            <a:tbl>
              <a:tblPr firstRow="1" firstCol="1">
                <a:tableStyleId>{4FB45765-A7BB-4B82-A0E0-53EFC047F792}</a:tableStyleId>
              </a:tblPr>
              <a:tblGrid>
                <a:gridCol w="1404583">
                  <a:extLst>
                    <a:ext uri="{9D8B030D-6E8A-4147-A177-3AD203B41FA5}">
                      <a16:colId xmlns:a16="http://schemas.microsoft.com/office/drawing/2014/main" val="2785284787"/>
                    </a:ext>
                  </a:extLst>
                </a:gridCol>
                <a:gridCol w="6105130">
                  <a:extLst>
                    <a:ext uri="{9D8B030D-6E8A-4147-A177-3AD203B41FA5}">
                      <a16:colId xmlns:a16="http://schemas.microsoft.com/office/drawing/2014/main" val="3224122360"/>
                    </a:ext>
                  </a:extLst>
                </a:gridCol>
              </a:tblGrid>
              <a:tr h="402772">
                <a:tc>
                  <a:txBody>
                    <a:bodyPr/>
                    <a:lstStyle/>
                    <a:p>
                      <a:pPr marL="0" marR="0">
                        <a:spcBef>
                          <a:spcPts val="0"/>
                        </a:spcBef>
                        <a:spcAft>
                          <a:spcPts val="300"/>
                        </a:spcAft>
                      </a:pPr>
                      <a:r>
                        <a:rPr lang="en-US" sz="1200">
                          <a:effectLst/>
                        </a:rPr>
                        <a:t>Characteristic</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300"/>
                        </a:spcAft>
                      </a:pPr>
                      <a:r>
                        <a:rPr lang="en-US" sz="1200">
                          <a:effectLst/>
                        </a:rPr>
                        <a:t>Annotation</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990306994"/>
                  </a:ext>
                </a:extLst>
              </a:tr>
              <a:tr h="805543">
                <a:tc>
                  <a:txBody>
                    <a:bodyPr/>
                    <a:lstStyle/>
                    <a:p>
                      <a:pPr marL="0" marR="0">
                        <a:spcBef>
                          <a:spcPts val="0"/>
                        </a:spcBef>
                        <a:spcAft>
                          <a:spcPts val="300"/>
                        </a:spcAft>
                      </a:pPr>
                      <a:r>
                        <a:rPr lang="en-US" sz="1200">
                          <a:effectLst/>
                        </a:rPr>
                        <a:t>1. Student to Student</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300"/>
                        </a:spcAft>
                      </a:pPr>
                      <a:r>
                        <a:rPr lang="en-US" sz="1200">
                          <a:effectLst/>
                        </a:rPr>
                        <a:t>Learning activities and other opportunities are developed to foster Student-Student communication and/or collaboration.</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212185092"/>
                  </a:ext>
                </a:extLst>
              </a:tr>
              <a:tr h="805543">
                <a:tc>
                  <a:txBody>
                    <a:bodyPr/>
                    <a:lstStyle/>
                    <a:p>
                      <a:pPr marL="0" marR="0">
                        <a:spcBef>
                          <a:spcPts val="0"/>
                        </a:spcBef>
                        <a:spcAft>
                          <a:spcPts val="300"/>
                        </a:spcAft>
                      </a:pPr>
                      <a:r>
                        <a:rPr lang="en-US" sz="1200">
                          <a:effectLst/>
                        </a:rPr>
                        <a:t>2. Student to Instructor</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300"/>
                        </a:spcAft>
                      </a:pPr>
                      <a:r>
                        <a:rPr lang="en-US" sz="1200">
                          <a:effectLst/>
                        </a:rPr>
                        <a:t>Learning activities and other opportunities are developed to foster Student-Instructor communication and/or collaboration.</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84587446"/>
                  </a:ext>
                </a:extLst>
              </a:tr>
              <a:tr h="805543">
                <a:tc>
                  <a:txBody>
                    <a:bodyPr/>
                    <a:lstStyle/>
                    <a:p>
                      <a:pPr marL="0" marR="0">
                        <a:spcBef>
                          <a:spcPts val="0"/>
                        </a:spcBef>
                        <a:spcAft>
                          <a:spcPts val="300"/>
                        </a:spcAft>
                      </a:pPr>
                      <a:r>
                        <a:rPr lang="en-US" sz="1800" b="1" dirty="0">
                          <a:effectLst>
                            <a:outerShdw blurRad="38100" dist="38100" dir="2700000" algn="tl">
                              <a:srgbClr val="000000">
                                <a:alpha val="43137"/>
                              </a:srgbClr>
                            </a:outerShdw>
                          </a:effectLst>
                        </a:rPr>
                        <a:t>3. Student to Content</a:t>
                      </a:r>
                      <a:endParaRPr lang="en-US" sz="18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300"/>
                        </a:spcAft>
                      </a:pPr>
                      <a:r>
                        <a:rPr lang="en-US" sz="1800" b="1" dirty="0">
                          <a:effectLst>
                            <a:outerShdw blurRad="38100" dist="38100" dir="2700000" algn="tl">
                              <a:srgbClr val="000000">
                                <a:alpha val="43137"/>
                              </a:srgbClr>
                            </a:outerShdw>
                          </a:effectLst>
                        </a:rPr>
                        <a:t>Learning activities and other opportunities are developed to foster Student-Content interaction.</a:t>
                      </a:r>
                      <a:endParaRPr lang="en-US" sz="18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638399881"/>
                  </a:ext>
                </a:extLst>
              </a:tr>
            </a:tbl>
          </a:graphicData>
        </a:graphic>
      </p:graphicFrame>
    </p:spTree>
    <p:extLst>
      <p:ext uri="{BB962C8B-B14F-4D97-AF65-F5344CB8AC3E}">
        <p14:creationId xmlns:p14="http://schemas.microsoft.com/office/powerpoint/2010/main" val="73648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685800" y="361950"/>
            <a:ext cx="5791200" cy="766200"/>
          </a:xfrm>
          <a:prstGeom prst="rect">
            <a:avLst/>
          </a:prstGeom>
        </p:spPr>
        <p:txBody>
          <a:bodyPr spcFirstLastPara="1" wrap="square" lIns="91425" tIns="91425" rIns="91425" bIns="91425" anchor="ctr" anchorCtr="0">
            <a:noAutofit/>
          </a:bodyPr>
          <a:lstStyle/>
          <a:p>
            <a:pPr lvl="0" rtl="1"/>
            <a:r>
              <a:rPr lang="en-US" sz="2400" dirty="0">
                <a:sym typeface="Arial"/>
              </a:rPr>
              <a:t> Student Evaluation and Assessment</a:t>
            </a:r>
            <a:endParaRPr sz="2400" dirty="0"/>
          </a:p>
        </p:txBody>
      </p:sp>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Table 1">
            <a:extLst>
              <a:ext uri="{FF2B5EF4-FFF2-40B4-BE49-F238E27FC236}">
                <a16:creationId xmlns:a16="http://schemas.microsoft.com/office/drawing/2014/main" id="{FF8F21F1-3764-FB67-489E-7353D1CBC96A}"/>
              </a:ext>
            </a:extLst>
          </p:cNvPr>
          <p:cNvGraphicFramePr>
            <a:graphicFrameLocks noGrp="1"/>
          </p:cNvGraphicFramePr>
          <p:nvPr>
            <p:extLst>
              <p:ext uri="{D42A27DB-BD31-4B8C-83A1-F6EECF244321}">
                <p14:modId xmlns:p14="http://schemas.microsoft.com/office/powerpoint/2010/main" val="3121651585"/>
              </p:ext>
            </p:extLst>
          </p:nvPr>
        </p:nvGraphicFramePr>
        <p:xfrm>
          <a:off x="303346" y="1623060"/>
          <a:ext cx="7314654" cy="548640"/>
        </p:xfrm>
        <a:graphic>
          <a:graphicData uri="http://schemas.openxmlformats.org/drawingml/2006/table">
            <a:tbl>
              <a:tblPr firstRow="1" firstCol="1">
                <a:tableStyleId>{4FB45765-A7BB-4B82-A0E0-53EFC047F792}</a:tableStyleId>
              </a:tblPr>
              <a:tblGrid>
                <a:gridCol w="2036843">
                  <a:extLst>
                    <a:ext uri="{9D8B030D-6E8A-4147-A177-3AD203B41FA5}">
                      <a16:colId xmlns:a16="http://schemas.microsoft.com/office/drawing/2014/main" val="475786264"/>
                    </a:ext>
                  </a:extLst>
                </a:gridCol>
                <a:gridCol w="5277811">
                  <a:extLst>
                    <a:ext uri="{9D8B030D-6E8A-4147-A177-3AD203B41FA5}">
                      <a16:colId xmlns:a16="http://schemas.microsoft.com/office/drawing/2014/main" val="3468126778"/>
                    </a:ext>
                  </a:extLst>
                </a:gridCol>
              </a:tblGrid>
              <a:tr h="0">
                <a:tc>
                  <a:txBody>
                    <a:bodyPr/>
                    <a:lstStyle/>
                    <a:p>
                      <a:pPr marL="0" marR="0">
                        <a:spcBef>
                          <a:spcPts val="0"/>
                        </a:spcBef>
                        <a:spcAft>
                          <a:spcPts val="300"/>
                        </a:spcAft>
                      </a:pPr>
                      <a:r>
                        <a:rPr lang="en-US" sz="1200">
                          <a:effectLst/>
                        </a:rPr>
                        <a:t>Characteristic</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300"/>
                        </a:spcAft>
                      </a:pPr>
                      <a:r>
                        <a:rPr lang="en-US" sz="1200">
                          <a:effectLst/>
                        </a:rPr>
                        <a:t>Annotation</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684933460"/>
                  </a:ext>
                </a:extLst>
              </a:tr>
              <a:tr h="0">
                <a:tc>
                  <a:txBody>
                    <a:bodyPr/>
                    <a:lstStyle/>
                    <a:p>
                      <a:pPr marL="0" marR="0">
                        <a:spcBef>
                          <a:spcPts val="0"/>
                        </a:spcBef>
                        <a:spcAft>
                          <a:spcPts val="300"/>
                        </a:spcAft>
                      </a:pPr>
                      <a:r>
                        <a:rPr lang="en-US" sz="1200" b="1" dirty="0">
                          <a:effectLst>
                            <a:outerShdw blurRad="38100" dist="38100" dir="2700000" algn="tl">
                              <a:srgbClr val="000000">
                                <a:alpha val="43137"/>
                              </a:srgbClr>
                            </a:outerShdw>
                          </a:effectLst>
                        </a:rPr>
                        <a:t>1. Aligned</a:t>
                      </a:r>
                      <a:endParaRPr lang="en-US" sz="12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300"/>
                        </a:spcAft>
                      </a:pPr>
                      <a:r>
                        <a:rPr lang="en-US" sz="1200" b="1" dirty="0">
                          <a:effectLst>
                            <a:outerShdw blurRad="38100" dist="38100" dir="2700000" algn="tl">
                              <a:srgbClr val="000000">
                                <a:alpha val="43137"/>
                              </a:srgbClr>
                            </a:outerShdw>
                          </a:effectLst>
                        </a:rPr>
                        <a:t>Assessment and evaluation are aligned with learning objectives.</a:t>
                      </a:r>
                      <a:endParaRPr lang="en-US" sz="12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646062856"/>
                  </a:ext>
                </a:extLst>
              </a:tr>
              <a:tr h="0">
                <a:tc>
                  <a:txBody>
                    <a:bodyPr/>
                    <a:lstStyle/>
                    <a:p>
                      <a:pPr marL="0" marR="0">
                        <a:spcBef>
                          <a:spcPts val="0"/>
                        </a:spcBef>
                        <a:spcAft>
                          <a:spcPts val="300"/>
                        </a:spcAft>
                      </a:pPr>
                      <a:r>
                        <a:rPr lang="en-US" sz="1200" dirty="0">
                          <a:effectLst/>
                        </a:rPr>
                        <a:t>2. Communicated</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300"/>
                        </a:spcAft>
                      </a:pPr>
                      <a:r>
                        <a:rPr lang="en-US" sz="1200" dirty="0">
                          <a:effectLst/>
                        </a:rPr>
                        <a:t>Assessment and evaluation goals are clearly communicated.</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272668955"/>
                  </a:ext>
                </a:extLst>
              </a:tr>
            </a:tbl>
          </a:graphicData>
        </a:graphic>
      </p:graphicFrame>
      <p:graphicFrame>
        <p:nvGraphicFramePr>
          <p:cNvPr id="3" name="Table 2">
            <a:extLst>
              <a:ext uri="{FF2B5EF4-FFF2-40B4-BE49-F238E27FC236}">
                <a16:creationId xmlns:a16="http://schemas.microsoft.com/office/drawing/2014/main" id="{65A37707-3BF1-8CC8-8B84-9407ED91CF2E}"/>
              </a:ext>
            </a:extLst>
          </p:cNvPr>
          <p:cNvGraphicFramePr>
            <a:graphicFrameLocks noGrp="1"/>
          </p:cNvGraphicFramePr>
          <p:nvPr>
            <p:extLst>
              <p:ext uri="{D42A27DB-BD31-4B8C-83A1-F6EECF244321}">
                <p14:modId xmlns:p14="http://schemas.microsoft.com/office/powerpoint/2010/main" val="1761259265"/>
              </p:ext>
            </p:extLst>
          </p:nvPr>
        </p:nvGraphicFramePr>
        <p:xfrm>
          <a:off x="303346" y="2386522"/>
          <a:ext cx="7314654" cy="1889760"/>
        </p:xfrm>
        <a:graphic>
          <a:graphicData uri="http://schemas.openxmlformats.org/drawingml/2006/table">
            <a:tbl>
              <a:tblPr firstRow="1" firstCol="1">
                <a:tableStyleId>{4FB45765-A7BB-4B82-A0E0-53EFC047F792}</a:tableStyleId>
              </a:tblPr>
              <a:tblGrid>
                <a:gridCol w="1684990">
                  <a:extLst>
                    <a:ext uri="{9D8B030D-6E8A-4147-A177-3AD203B41FA5}">
                      <a16:colId xmlns:a16="http://schemas.microsoft.com/office/drawing/2014/main" val="1365573416"/>
                    </a:ext>
                  </a:extLst>
                </a:gridCol>
                <a:gridCol w="5629664">
                  <a:extLst>
                    <a:ext uri="{9D8B030D-6E8A-4147-A177-3AD203B41FA5}">
                      <a16:colId xmlns:a16="http://schemas.microsoft.com/office/drawing/2014/main" val="3830182099"/>
                    </a:ext>
                  </a:extLst>
                </a:gridCol>
              </a:tblGrid>
              <a:tr h="0">
                <a:tc>
                  <a:txBody>
                    <a:bodyPr/>
                    <a:lstStyle/>
                    <a:p>
                      <a:pPr marL="0" marR="0">
                        <a:spcBef>
                          <a:spcPts val="0"/>
                        </a:spcBef>
                        <a:spcAft>
                          <a:spcPts val="300"/>
                        </a:spcAft>
                      </a:pPr>
                      <a:r>
                        <a:rPr lang="en-US" sz="1200">
                          <a:effectLst/>
                        </a:rPr>
                        <a:t>Characteristic</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300"/>
                        </a:spcAft>
                      </a:pPr>
                      <a:r>
                        <a:rPr lang="en-US" sz="1200">
                          <a:effectLst/>
                        </a:rPr>
                        <a:t>Annotation</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42006137"/>
                  </a:ext>
                </a:extLst>
              </a:tr>
              <a:tr h="0">
                <a:tc>
                  <a:txBody>
                    <a:bodyPr/>
                    <a:lstStyle/>
                    <a:p>
                      <a:pPr marL="0" marR="0">
                        <a:spcBef>
                          <a:spcPts val="0"/>
                        </a:spcBef>
                        <a:spcAft>
                          <a:spcPts val="300"/>
                        </a:spcAft>
                      </a:pPr>
                      <a:r>
                        <a:rPr lang="en-US" sz="1400" b="1" dirty="0">
                          <a:effectLst/>
                        </a:rPr>
                        <a:t>1. Method</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300"/>
                        </a:spcAft>
                      </a:pPr>
                      <a:r>
                        <a:rPr lang="en-US" sz="1400" b="1" dirty="0">
                          <a:effectLst/>
                        </a:rPr>
                        <a:t>Assessments and evaluations use multiple methods, such as quizzes, tests, discussion, essay, projects, and surveys.</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684337687"/>
                  </a:ext>
                </a:extLst>
              </a:tr>
              <a:tr h="0">
                <a:tc>
                  <a:txBody>
                    <a:bodyPr/>
                    <a:lstStyle/>
                    <a:p>
                      <a:pPr marL="0" marR="0">
                        <a:spcBef>
                          <a:spcPts val="0"/>
                        </a:spcBef>
                        <a:spcAft>
                          <a:spcPts val="300"/>
                        </a:spcAft>
                      </a:pPr>
                      <a:r>
                        <a:rPr lang="en-US" sz="1200">
                          <a:effectLst/>
                        </a:rPr>
                        <a:t>2. Frequency</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300"/>
                        </a:spcAft>
                      </a:pPr>
                      <a:r>
                        <a:rPr lang="en-US" sz="1200">
                          <a:effectLst/>
                        </a:rPr>
                        <a:t>Assessments and evaluations are conducted on an ongoing basis throughout the course.</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068468629"/>
                  </a:ext>
                </a:extLst>
              </a:tr>
              <a:tr h="0">
                <a:tc>
                  <a:txBody>
                    <a:bodyPr/>
                    <a:lstStyle/>
                    <a:p>
                      <a:pPr marL="0" marR="0">
                        <a:spcBef>
                          <a:spcPts val="0"/>
                        </a:spcBef>
                        <a:spcAft>
                          <a:spcPts val="300"/>
                        </a:spcAft>
                      </a:pPr>
                      <a:r>
                        <a:rPr lang="en-US" sz="1200">
                          <a:effectLst/>
                        </a:rPr>
                        <a:t>3. Tools</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300"/>
                        </a:spcAft>
                      </a:pPr>
                      <a:r>
                        <a:rPr lang="en-US" sz="1200">
                          <a:effectLst/>
                        </a:rPr>
                        <a:t>Assessment and evaluation tools are appropriate for measuring stated outcomes.</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601313889"/>
                  </a:ext>
                </a:extLst>
              </a:tr>
              <a:tr h="0">
                <a:tc>
                  <a:txBody>
                    <a:bodyPr/>
                    <a:lstStyle/>
                    <a:p>
                      <a:pPr marL="0" marR="0">
                        <a:spcBef>
                          <a:spcPts val="0"/>
                        </a:spcBef>
                        <a:spcAft>
                          <a:spcPts val="300"/>
                        </a:spcAft>
                      </a:pPr>
                      <a:r>
                        <a:rPr lang="en-US" sz="1200">
                          <a:effectLst/>
                        </a:rPr>
                        <a:t>4. Readiness</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300"/>
                        </a:spcAft>
                      </a:pPr>
                      <a:r>
                        <a:rPr lang="en-US" sz="1200">
                          <a:effectLst/>
                        </a:rPr>
                        <a:t>A tool/reporting mechanism is provided to help determine student’s readiness for course.</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530757900"/>
                  </a:ext>
                </a:extLst>
              </a:tr>
              <a:tr h="0">
                <a:tc>
                  <a:txBody>
                    <a:bodyPr/>
                    <a:lstStyle/>
                    <a:p>
                      <a:pPr marL="0" marR="0">
                        <a:spcBef>
                          <a:spcPts val="0"/>
                        </a:spcBef>
                        <a:spcAft>
                          <a:spcPts val="300"/>
                        </a:spcAft>
                      </a:pPr>
                      <a:r>
                        <a:rPr lang="en-US" sz="1200">
                          <a:effectLst/>
                        </a:rPr>
                        <a:t>5. Academic Integrity</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300"/>
                        </a:spcAft>
                      </a:pPr>
                      <a:r>
                        <a:rPr lang="en-US" sz="1200" dirty="0">
                          <a:effectLst/>
                        </a:rPr>
                        <a:t>Assessments and evaluations are designed and administered to uphold academic integrity.</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525911091"/>
                  </a:ext>
                </a:extLst>
              </a:tr>
            </a:tbl>
          </a:graphicData>
        </a:graphic>
      </p:graphicFrame>
    </p:spTree>
    <p:extLst>
      <p:ext uri="{BB962C8B-B14F-4D97-AF65-F5344CB8AC3E}">
        <p14:creationId xmlns:p14="http://schemas.microsoft.com/office/powerpoint/2010/main" val="4029676354"/>
      </p:ext>
    </p:extLst>
  </p:cSld>
  <p:clrMapOvr>
    <a:masterClrMapping/>
  </p:clrMapOvr>
</p:sld>
</file>

<file path=ppt/theme/theme1.xml><?xml version="1.0" encoding="utf-8"?>
<a:theme xmlns:a="http://schemas.openxmlformats.org/drawingml/2006/main" name="Saler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2618</TotalTime>
  <Words>1571</Words>
  <Application>Microsoft Office PowerPoint</Application>
  <PresentationFormat>On-screen Show (16:9)</PresentationFormat>
  <Paragraphs>180</Paragraphs>
  <Slides>17</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Calibri</vt:lpstr>
      <vt:lpstr>Roboto Condensed</vt:lpstr>
      <vt:lpstr>museo-sans</vt:lpstr>
      <vt:lpstr>Times New Roman</vt:lpstr>
      <vt:lpstr>Symbol</vt:lpstr>
      <vt:lpstr>Arial</vt:lpstr>
      <vt:lpstr>Wingdings</vt:lpstr>
      <vt:lpstr>Arvo</vt:lpstr>
      <vt:lpstr>Roboto Condensed Light</vt:lpstr>
      <vt:lpstr>Salerio template</vt:lpstr>
      <vt:lpstr> Quality Online Course   جودة المحتوى الإلكتروني   د. خالد جابر مدير مركز التعلم الإلكتروني ومصادر التعليم المفتوحة جامعة الزيتونة الاردنية </vt:lpstr>
      <vt:lpstr>PowerPoint Presentation</vt:lpstr>
      <vt:lpstr>Introduction</vt:lpstr>
      <vt:lpstr> Instructional Design</vt:lpstr>
      <vt:lpstr>Learning Goals, Objectives, and Outcomes </vt:lpstr>
      <vt:lpstr>Course Information </vt:lpstr>
      <vt:lpstr> Instructional Strategies</vt:lpstr>
      <vt:lpstr> Communication, Interaction, and Collaboration</vt:lpstr>
      <vt:lpstr> Student Evaluation and Assessment</vt:lpstr>
      <vt:lpstr>FeedBack </vt:lpstr>
      <vt:lpstr> Management</vt:lpstr>
      <vt:lpstr> Structure and Design</vt:lpstr>
      <vt:lpstr>Use of Multimedia</vt:lpstr>
      <vt:lpstr>Use of Images</vt:lpstr>
      <vt:lpstr> Accessibility</vt:lpstr>
      <vt:lpstr>References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herzo</dc:creator>
  <cp:lastModifiedBy>Dr. Khalid Jaber</cp:lastModifiedBy>
  <cp:revision>104</cp:revision>
  <dcterms:modified xsi:type="dcterms:W3CDTF">2023-05-17T17:58:04Z</dcterms:modified>
</cp:coreProperties>
</file>