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7" r:id="rId32"/>
    <p:sldId id="288" r:id="rId33"/>
    <p:sldId id="286" r:id="rId34"/>
    <p:sldId id="289" r:id="rId35"/>
    <p:sldId id="290" r:id="rId36"/>
    <p:sldId id="291" r:id="rId37"/>
    <p:sldId id="292" r:id="rId38"/>
    <p:sldId id="293" r:id="rId39"/>
    <p:sldId id="294" r:id="rId40"/>
    <p:sldId id="295"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456"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slide" Target="slides/slide25.xml" /><Relationship Id="rId39" Type="http://schemas.openxmlformats.org/officeDocument/2006/relationships/slide" Target="slides/slide38.xml" /><Relationship Id="rId3" Type="http://schemas.openxmlformats.org/officeDocument/2006/relationships/slide" Target="slides/slide2.xml" /><Relationship Id="rId21" Type="http://schemas.openxmlformats.org/officeDocument/2006/relationships/slide" Target="slides/slide20.xml" /><Relationship Id="rId34" Type="http://schemas.openxmlformats.org/officeDocument/2006/relationships/slide" Target="slides/slide33.xml" /><Relationship Id="rId42" Type="http://schemas.openxmlformats.org/officeDocument/2006/relationships/presProps" Target="presProps.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33" Type="http://schemas.openxmlformats.org/officeDocument/2006/relationships/slide" Target="slides/slide32.xml" /><Relationship Id="rId38" Type="http://schemas.openxmlformats.org/officeDocument/2006/relationships/slide" Target="slides/slide37.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slide" Target="slides/slide28.xml" /><Relationship Id="rId41" Type="http://schemas.openxmlformats.org/officeDocument/2006/relationships/slide" Target="slides/slide40.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32" Type="http://schemas.openxmlformats.org/officeDocument/2006/relationships/slide" Target="slides/slide31.xml" /><Relationship Id="rId37" Type="http://schemas.openxmlformats.org/officeDocument/2006/relationships/slide" Target="slides/slide36.xml" /><Relationship Id="rId40" Type="http://schemas.openxmlformats.org/officeDocument/2006/relationships/slide" Target="slides/slide39.xml" /><Relationship Id="rId45" Type="http://schemas.openxmlformats.org/officeDocument/2006/relationships/tableStyles" Target="tableStyle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slide" Target="slides/slide27.xml" /><Relationship Id="rId36" Type="http://schemas.openxmlformats.org/officeDocument/2006/relationships/slide" Target="slides/slide35.xml" /><Relationship Id="rId10" Type="http://schemas.openxmlformats.org/officeDocument/2006/relationships/slide" Target="slides/slide9.xml" /><Relationship Id="rId19" Type="http://schemas.openxmlformats.org/officeDocument/2006/relationships/slide" Target="slides/slide18.xml" /><Relationship Id="rId31" Type="http://schemas.openxmlformats.org/officeDocument/2006/relationships/slide" Target="slides/slide30.xml" /><Relationship Id="rId44"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slide" Target="slides/slide26.xml" /><Relationship Id="rId30" Type="http://schemas.openxmlformats.org/officeDocument/2006/relationships/slide" Target="slides/slide29.xml" /><Relationship Id="rId35" Type="http://schemas.openxmlformats.org/officeDocument/2006/relationships/slide" Target="slides/slide34.xml" /><Relationship Id="rId43"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5/19/2023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5/19/2023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5/19/2023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5/19/2023</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1D8BD707-D9CF-40AE-B4C6-C98DA3205C09}" type="datetimeFigureOut">
              <a:rPr lang="en-US" smtClean="0"/>
              <a:pPr/>
              <a:t>5/19/2023</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 standalone="yes"?>
<Relationships xmlns="http://schemas.openxmlformats.org/package/2006/relationships"><Relationship Id="rId2" Type="http://schemas.openxmlformats.org/officeDocument/2006/relationships/image" Target="../media/image4.emf" /><Relationship Id="rId1" Type="http://schemas.openxmlformats.org/officeDocument/2006/relationships/slideLayout" Target="../slideLayouts/slideLayout2.xml" /></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 standalone="yes"?>
<Relationships xmlns="http://schemas.openxmlformats.org/package/2006/relationships"><Relationship Id="rId2" Type="http://schemas.openxmlformats.org/officeDocument/2006/relationships/image" Target="../media/image5.emf" /><Relationship Id="rId1" Type="http://schemas.openxmlformats.org/officeDocument/2006/relationships/slideLayout" Target="../slideLayouts/slideLayout2.xml" /></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 standalone="yes"?>
<Relationships xmlns="http://schemas.openxmlformats.org/package/2006/relationships"><Relationship Id="rId2" Type="http://schemas.openxmlformats.org/officeDocument/2006/relationships/image" Target="../media/image6.emf" /><Relationship Id="rId1" Type="http://schemas.openxmlformats.org/officeDocument/2006/relationships/slideLayout" Target="../slideLayouts/slideLayout2.xml" /></Relationships>
</file>

<file path=ppt/slides/_rels/slide36.xml.rels><?xml version="1.0" encoding="UTF-8" standalone="yes"?>
<Relationships xmlns="http://schemas.openxmlformats.org/package/2006/relationships"><Relationship Id="rId2" Type="http://schemas.openxmlformats.org/officeDocument/2006/relationships/image" Target="../media/image7.emf" /><Relationship Id="rId1" Type="http://schemas.openxmlformats.org/officeDocument/2006/relationships/slideLayout" Target="../slideLayouts/slideLayout2.xml" /></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8022088" cy="2286000"/>
          </a:xfrm>
        </p:spPr>
        <p:txBody>
          <a:bodyPr/>
          <a:lstStyle/>
          <a:p>
            <a:pPr algn="ctr" rtl="1"/>
            <a:r>
              <a:rPr lang="ar-JO" b="1" dirty="0">
                <a:solidFill>
                  <a:srgbClr val="000000"/>
                </a:solidFill>
                <a:ea typeface="Times New Roman"/>
                <a:cs typeface="Simplified Arabic"/>
              </a:rPr>
              <a:t>فاعلية برنامج تعليمي قائم على ال</a:t>
            </a:r>
            <a:br>
              <a:rPr lang="en-US" b="1" dirty="0">
                <a:solidFill>
                  <a:srgbClr val="000000"/>
                </a:solidFill>
                <a:ea typeface="Times New Roman"/>
                <a:cs typeface="Simplified Arabic"/>
              </a:rPr>
            </a:br>
            <a:r>
              <a:rPr lang="ar-JO" b="1" dirty="0">
                <a:solidFill>
                  <a:srgbClr val="000000"/>
                </a:solidFill>
                <a:ea typeface="Times New Roman"/>
                <a:cs typeface="Simplified Arabic"/>
              </a:rPr>
              <a:t> </a:t>
            </a:r>
            <a:r>
              <a:rPr lang="en-US" b="1" dirty="0">
                <a:solidFill>
                  <a:srgbClr val="000000"/>
                </a:solidFill>
                <a:latin typeface="Simplified Arabic"/>
                <a:ea typeface="Times New Roman"/>
              </a:rPr>
              <a:t>Metaverse (VR)</a:t>
            </a:r>
            <a:r>
              <a:rPr lang="ar-SA" b="1" dirty="0">
                <a:solidFill>
                  <a:srgbClr val="000000"/>
                </a:solidFill>
                <a:ea typeface="Times New Roman"/>
                <a:cs typeface="Simplified Arabic"/>
              </a:rPr>
              <a:t> </a:t>
            </a:r>
            <a:br>
              <a:rPr lang="en-US" b="1" dirty="0">
                <a:solidFill>
                  <a:srgbClr val="000000"/>
                </a:solidFill>
                <a:ea typeface="Times New Roman"/>
                <a:cs typeface="Simplified Arabic"/>
              </a:rPr>
            </a:br>
            <a:r>
              <a:rPr lang="ar-SA" b="1" dirty="0">
                <a:solidFill>
                  <a:srgbClr val="000000"/>
                </a:solidFill>
                <a:ea typeface="Times New Roman"/>
                <a:cs typeface="Simplified Arabic"/>
              </a:rPr>
              <a:t>في تحسين التحصيل الأكاديمي لطلبة الصف الثامن في مادة الفيزياء</a:t>
            </a:r>
            <a:endParaRPr lang="en-US" dirty="0"/>
          </a:p>
        </p:txBody>
      </p:sp>
      <p:sp>
        <p:nvSpPr>
          <p:cNvPr id="4" name="Rectangle 3"/>
          <p:cNvSpPr/>
          <p:nvPr/>
        </p:nvSpPr>
        <p:spPr>
          <a:xfrm>
            <a:off x="838200" y="2828836"/>
            <a:ext cx="7696200" cy="1754326"/>
          </a:xfrm>
          <a:prstGeom prst="rect">
            <a:avLst/>
          </a:prstGeom>
        </p:spPr>
        <p:txBody>
          <a:bodyPr wrap="square">
            <a:spAutoFit/>
          </a:bodyPr>
          <a:lstStyle/>
          <a:p>
            <a:pPr algn="ctr"/>
            <a:r>
              <a:rPr lang="en-US" sz="2400" dirty="0"/>
              <a:t>The effectiveness of an educational program based on the</a:t>
            </a:r>
          </a:p>
          <a:p>
            <a:pPr algn="ctr"/>
            <a:r>
              <a:rPr lang="en-US" sz="2400" dirty="0"/>
              <a:t> Metaverse (VR) </a:t>
            </a:r>
          </a:p>
          <a:p>
            <a:pPr algn="ctr"/>
            <a:r>
              <a:rPr lang="en-US" sz="2400" dirty="0"/>
              <a:t>in improving the academic achievement of eighth grade students </a:t>
            </a:r>
            <a:r>
              <a:rPr lang="en-US" sz="3600" dirty="0"/>
              <a:t>in Physics</a:t>
            </a:r>
          </a:p>
        </p:txBody>
      </p:sp>
      <p:sp>
        <p:nvSpPr>
          <p:cNvPr id="5" name="Rectangle 4"/>
          <p:cNvSpPr/>
          <p:nvPr/>
        </p:nvSpPr>
        <p:spPr>
          <a:xfrm>
            <a:off x="1752600" y="4800600"/>
            <a:ext cx="5410200" cy="1323439"/>
          </a:xfrm>
          <a:prstGeom prst="rect">
            <a:avLst/>
          </a:prstGeom>
        </p:spPr>
        <p:txBody>
          <a:bodyPr wrap="square">
            <a:spAutoFit/>
          </a:bodyPr>
          <a:lstStyle/>
          <a:p>
            <a:pPr algn="ctr" rtl="1"/>
            <a:r>
              <a:rPr lang="ar-JO" sz="4000" dirty="0"/>
              <a:t>إبراهيم زهدي إبراهيم</a:t>
            </a:r>
            <a:endParaRPr lang="en-US" sz="4000" dirty="0"/>
          </a:p>
          <a:p>
            <a:pPr algn="ctr" rtl="1"/>
            <a:r>
              <a:rPr lang="ar-JO" sz="4000" dirty="0"/>
              <a:t>مدارس الحصاد التربوي</a:t>
            </a:r>
            <a:endParaRPr lang="en-US" sz="4000" dirty="0"/>
          </a:p>
        </p:txBody>
      </p:sp>
    </p:spTree>
    <p:extLst>
      <p:ext uri="{BB962C8B-B14F-4D97-AF65-F5344CB8AC3E}">
        <p14:creationId xmlns:p14="http://schemas.microsoft.com/office/powerpoint/2010/main" val="32185722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dirty="0"/>
              <a:t>حدود الدراسة</a:t>
            </a:r>
            <a:endParaRPr lang="en-US" dirty="0"/>
          </a:p>
        </p:txBody>
      </p:sp>
      <p:sp>
        <p:nvSpPr>
          <p:cNvPr id="3" name="Content Placeholder 2"/>
          <p:cNvSpPr>
            <a:spLocks noGrp="1"/>
          </p:cNvSpPr>
          <p:nvPr>
            <p:ph idx="1"/>
          </p:nvPr>
        </p:nvSpPr>
        <p:spPr/>
        <p:txBody>
          <a:bodyPr>
            <a:normAutofit lnSpcReduction="10000"/>
          </a:bodyPr>
          <a:lstStyle/>
          <a:p>
            <a:pPr algn="r" rtl="1"/>
            <a:r>
              <a:rPr lang="ar-JO" sz="2400" dirty="0"/>
              <a:t>-	الحدود البشرية: الطلاب الذكور في الصف الثامن الأساسي بمدارس الحصاد/القسم الدولي.</a:t>
            </a:r>
          </a:p>
          <a:p>
            <a:pPr algn="r" rtl="1"/>
            <a:r>
              <a:rPr lang="ar-JO" sz="2400" dirty="0"/>
              <a:t>-	الحدود المكانية: مدارس الحصاد التربوي فرع البنيات – لواء القويسمه، عمان، الأردن.</a:t>
            </a:r>
          </a:p>
          <a:p>
            <a:pPr algn="r" rtl="1"/>
            <a:r>
              <a:rPr lang="ar-JO" sz="2400" dirty="0"/>
              <a:t>-	الحدود الزمنية: تم تطبيق هذه الدراسة خلال الفصل الدراسي الثاني من العام الدراسي 2022/2023 ولمدة 8 أسابيع.</a:t>
            </a:r>
          </a:p>
          <a:p>
            <a:pPr algn="r" rtl="1"/>
            <a:r>
              <a:rPr lang="ar-JO" sz="2400" dirty="0"/>
              <a:t>-	استخدام برنامج </a:t>
            </a:r>
            <a:r>
              <a:rPr lang="en-US" sz="2400" dirty="0" err="1"/>
              <a:t>CoSpaces</a:t>
            </a:r>
            <a:r>
              <a:rPr lang="en-US" sz="2400" dirty="0"/>
              <a:t> </a:t>
            </a:r>
            <a:r>
              <a:rPr lang="ar-JO" sz="2400" dirty="0"/>
              <a:t>لتصميم الدروس المقررة. </a:t>
            </a:r>
          </a:p>
          <a:p>
            <a:pPr algn="r" rtl="1"/>
            <a:r>
              <a:rPr lang="ar-JO" sz="2400" dirty="0"/>
              <a:t>-	الحدود الموضوعية: وحدة الكهرباء من مادة الفيزياء للصف الثامن الأساسي - الفرع الدولي.</a:t>
            </a:r>
          </a:p>
          <a:p>
            <a:pPr algn="r" rtl="1"/>
            <a:endParaRPr lang="en-US" dirty="0"/>
          </a:p>
        </p:txBody>
      </p:sp>
    </p:spTree>
    <p:extLst>
      <p:ext uri="{BB962C8B-B14F-4D97-AF65-F5344CB8AC3E}">
        <p14:creationId xmlns:p14="http://schemas.microsoft.com/office/powerpoint/2010/main" val="705094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dirty="0"/>
              <a:t>المصطلحات</a:t>
            </a:r>
            <a:endParaRPr lang="en-US" dirty="0"/>
          </a:p>
        </p:txBody>
      </p:sp>
      <p:sp>
        <p:nvSpPr>
          <p:cNvPr id="3" name="Content Placeholder 2"/>
          <p:cNvSpPr>
            <a:spLocks noGrp="1"/>
          </p:cNvSpPr>
          <p:nvPr>
            <p:ph idx="1"/>
          </p:nvPr>
        </p:nvSpPr>
        <p:spPr/>
        <p:txBody>
          <a:bodyPr>
            <a:normAutofit fontScale="92500"/>
          </a:bodyPr>
          <a:lstStyle/>
          <a:p>
            <a:pPr algn="r" rtl="1"/>
            <a:r>
              <a:rPr lang="ar-JO" sz="3000" dirty="0"/>
              <a:t>الفاعلية    </a:t>
            </a:r>
            <a:r>
              <a:rPr lang="en-US" sz="3000" dirty="0"/>
              <a:t>Effectiveness</a:t>
            </a:r>
            <a:r>
              <a:rPr lang="ar-JO" sz="3000" dirty="0"/>
              <a:t> : </a:t>
            </a:r>
          </a:p>
          <a:p>
            <a:pPr algn="just" rtl="1">
              <a:lnSpc>
                <a:spcPct val="200000"/>
              </a:lnSpc>
            </a:pPr>
            <a:r>
              <a:rPr lang="ar-JO" sz="2400" dirty="0"/>
              <a:t>		</a:t>
            </a:r>
            <a:r>
              <a:rPr lang="ar-JO" sz="2800" dirty="0"/>
              <a:t>يعرفها الباحث إجرائيًا بأنها أثر العامل المستقل ( البرنامج التعليمي ) على المتغير التابع (التحصيل) لطلاب الصف الثامن الأساسي، ويتم قياسها إحصائيًا عن طريق حساب مربع إيتا. </a:t>
            </a:r>
            <a:endParaRPr lang="en-US" sz="2800" dirty="0"/>
          </a:p>
        </p:txBody>
      </p:sp>
    </p:spTree>
    <p:extLst>
      <p:ext uri="{BB962C8B-B14F-4D97-AF65-F5344CB8AC3E}">
        <p14:creationId xmlns:p14="http://schemas.microsoft.com/office/powerpoint/2010/main" val="7977937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lgn="r" rtl="1"/>
            <a:r>
              <a:rPr lang="ar-JO" sz="2800" dirty="0"/>
              <a:t>البرنامج التعليمي: </a:t>
            </a:r>
          </a:p>
          <a:p>
            <a:pPr algn="just" rtl="1"/>
            <a:r>
              <a:rPr lang="ar-JO" sz="2800" dirty="0"/>
              <a:t>    	</a:t>
            </a:r>
            <a:r>
              <a:rPr lang="ar-JO" sz="3200" dirty="0"/>
              <a:t>منظومة تعليمية متكاملة لمحتوى وحدة الكهرباء للصف الثامن الأساسي التي تقدم وفق استراتيجية التعلم باستخدام ال </a:t>
            </a:r>
            <a:r>
              <a:rPr lang="en-US" sz="3200" dirty="0"/>
              <a:t>Metaverse </a:t>
            </a:r>
            <a:r>
              <a:rPr lang="ar-JO" sz="3200" dirty="0"/>
              <a:t>(الواقع الافتراضي) متضمنًا مجموعة من الأنشطة المتنوعة لتوضيح المفاهيم وأساليب تقويم في بناء البرنامج التعليمي لمعرفة مدى فاعلية البحث.</a:t>
            </a:r>
            <a:endParaRPr lang="en-US" sz="3200" dirty="0"/>
          </a:p>
        </p:txBody>
      </p:sp>
    </p:spTree>
    <p:extLst>
      <p:ext uri="{BB962C8B-B14F-4D97-AF65-F5344CB8AC3E}">
        <p14:creationId xmlns:p14="http://schemas.microsoft.com/office/powerpoint/2010/main" val="12381587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dirty="0"/>
              <a:t>التحصيل الدراسي</a:t>
            </a:r>
            <a:endParaRPr lang="en-US" dirty="0"/>
          </a:p>
        </p:txBody>
      </p:sp>
      <p:sp>
        <p:nvSpPr>
          <p:cNvPr id="3" name="Content Placeholder 2"/>
          <p:cNvSpPr>
            <a:spLocks noGrp="1"/>
          </p:cNvSpPr>
          <p:nvPr>
            <p:ph idx="1"/>
          </p:nvPr>
        </p:nvSpPr>
        <p:spPr/>
        <p:txBody>
          <a:bodyPr>
            <a:normAutofit/>
          </a:bodyPr>
          <a:lstStyle/>
          <a:p>
            <a:pPr algn="just" rtl="1">
              <a:lnSpc>
                <a:spcPct val="150000"/>
              </a:lnSpc>
            </a:pPr>
            <a:r>
              <a:rPr lang="ar-JO" sz="3600" dirty="0"/>
              <a:t>        ويعرفه الباحث إجرائيًا بأنه ناتج ما تعلمه الطلاب من التعلم بواسطة الواقع الافتراضي ويقاس إجرائيًا بواسطة الاختبار التحصيلي البعدي.</a:t>
            </a:r>
            <a:endParaRPr lang="en-US" sz="3600" dirty="0"/>
          </a:p>
        </p:txBody>
      </p:sp>
    </p:spTree>
    <p:extLst>
      <p:ext uri="{BB962C8B-B14F-4D97-AF65-F5344CB8AC3E}">
        <p14:creationId xmlns:p14="http://schemas.microsoft.com/office/powerpoint/2010/main" val="18949828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sz="4000" dirty="0">
                <a:cs typeface="+mn-cs"/>
              </a:rPr>
              <a:t>مفهوم الواقع الافتراضي</a:t>
            </a:r>
            <a:endParaRPr lang="en-US" sz="4000" dirty="0">
              <a:cs typeface="+mn-cs"/>
            </a:endParaRPr>
          </a:p>
        </p:txBody>
      </p:sp>
      <p:sp>
        <p:nvSpPr>
          <p:cNvPr id="3" name="Content Placeholder 2"/>
          <p:cNvSpPr>
            <a:spLocks noGrp="1"/>
          </p:cNvSpPr>
          <p:nvPr>
            <p:ph idx="1"/>
          </p:nvPr>
        </p:nvSpPr>
        <p:spPr/>
        <p:txBody>
          <a:bodyPr>
            <a:normAutofit/>
          </a:bodyPr>
          <a:lstStyle/>
          <a:p>
            <a:pPr algn="just" rtl="1">
              <a:lnSpc>
                <a:spcPct val="150000"/>
              </a:lnSpc>
            </a:pPr>
            <a:r>
              <a:rPr lang="ar-JO" sz="2800" dirty="0"/>
              <a:t>			تكنولوجيا تمكن المتعلم من الدخول إلى بيئة اصطناعية الكترونية، تحاكي العالم الحقيقي للأشياء، بحيث يندمج المتعلم في هذا العالم الافتراضي من خلال عروض ثلاثية الأبعاد، ويتفاعل مع مكوناتها وكأنها حقيقية ويتم عرضها على شاشة الحاسوب.</a:t>
            </a:r>
            <a:endParaRPr lang="en-US" sz="2800" dirty="0"/>
          </a:p>
        </p:txBody>
      </p:sp>
    </p:spTree>
    <p:extLst>
      <p:ext uri="{BB962C8B-B14F-4D97-AF65-F5344CB8AC3E}">
        <p14:creationId xmlns:p14="http://schemas.microsoft.com/office/powerpoint/2010/main" val="11057965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JO" sz="3600" dirty="0">
                <a:cs typeface="+mn-cs"/>
              </a:rPr>
              <a:t>خصائص الواقع الافتراضي</a:t>
            </a:r>
            <a:endParaRPr lang="en-US" sz="3600" dirty="0">
              <a:cs typeface="+mn-cs"/>
            </a:endParaRPr>
          </a:p>
        </p:txBody>
      </p:sp>
      <p:sp>
        <p:nvSpPr>
          <p:cNvPr id="3" name="Content Placeholder 2"/>
          <p:cNvSpPr>
            <a:spLocks noGrp="1"/>
          </p:cNvSpPr>
          <p:nvPr>
            <p:ph idx="1"/>
          </p:nvPr>
        </p:nvSpPr>
        <p:spPr/>
        <p:txBody>
          <a:bodyPr>
            <a:normAutofit/>
          </a:bodyPr>
          <a:lstStyle/>
          <a:p>
            <a:pPr algn="just" rtl="1">
              <a:lnSpc>
                <a:spcPct val="150000"/>
              </a:lnSpc>
            </a:pPr>
            <a:r>
              <a:rPr lang="ar-JO" sz="2400" dirty="0"/>
              <a:t>1.  عالم ثلاثي الأبعاد (</a:t>
            </a:r>
            <a:r>
              <a:rPr lang="en-US" sz="2400" dirty="0"/>
              <a:t>Three-Dimensional World </a:t>
            </a:r>
            <a:r>
              <a:rPr lang="ar-JO" sz="2400" dirty="0"/>
              <a:t>).</a:t>
            </a:r>
            <a:endParaRPr lang="en-US" sz="2400" dirty="0"/>
          </a:p>
          <a:p>
            <a:pPr algn="just" rtl="1">
              <a:lnSpc>
                <a:spcPct val="150000"/>
              </a:lnSpc>
            </a:pPr>
            <a:r>
              <a:rPr lang="ar-JO" sz="2400" dirty="0"/>
              <a:t>2. </a:t>
            </a:r>
            <a:r>
              <a:rPr lang="en-US" sz="2400" dirty="0"/>
              <a:t>	</a:t>
            </a:r>
            <a:r>
              <a:rPr lang="ar-JO" sz="2400" dirty="0"/>
              <a:t>التواجد(</a:t>
            </a:r>
            <a:r>
              <a:rPr lang="en-US" sz="2400" dirty="0"/>
              <a:t>Presence): </a:t>
            </a:r>
            <a:r>
              <a:rPr lang="ar-JO" sz="2400" dirty="0"/>
              <a:t>وتعني تواجد المستخدم كجزء من نظام الواقع الافتراضي، حيت يكون مستغرقاً فيه ويمنحه الشعور بالوجود الفعلي في المكان الحقيقي للخبرة، فهذه السمة تعكس الشعور بأن المستخدم لا يستطيع التفريق بينها وبين الخبرة الحقيقية ويختفي إحساسه بمشاركة الآلة في الموقف. </a:t>
            </a:r>
          </a:p>
          <a:p>
            <a:pPr algn="r" rtl="1"/>
            <a:endParaRPr lang="en-US" sz="2400" dirty="0"/>
          </a:p>
        </p:txBody>
      </p:sp>
    </p:spTree>
    <p:extLst>
      <p:ext uri="{BB962C8B-B14F-4D97-AF65-F5344CB8AC3E}">
        <p14:creationId xmlns:p14="http://schemas.microsoft.com/office/powerpoint/2010/main" val="10943516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81000"/>
            <a:ext cx="7520940" cy="548640"/>
          </a:xfrm>
        </p:spPr>
        <p:txBody>
          <a:bodyPr/>
          <a:lstStyle/>
          <a:p>
            <a:pPr algn="ctr"/>
            <a:r>
              <a:rPr lang="ar-JO" sz="3200" dirty="0">
                <a:cs typeface="+mn-cs"/>
              </a:rPr>
              <a:t>خصائص الواقع الافتراضي</a:t>
            </a:r>
            <a:endParaRPr lang="en-US" sz="3200" dirty="0">
              <a:cs typeface="+mn-cs"/>
            </a:endParaRPr>
          </a:p>
        </p:txBody>
      </p:sp>
      <p:sp>
        <p:nvSpPr>
          <p:cNvPr id="3" name="Content Placeholder 2"/>
          <p:cNvSpPr>
            <a:spLocks noGrp="1"/>
          </p:cNvSpPr>
          <p:nvPr>
            <p:ph idx="1"/>
          </p:nvPr>
        </p:nvSpPr>
        <p:spPr/>
        <p:txBody>
          <a:bodyPr>
            <a:normAutofit fontScale="25000" lnSpcReduction="20000"/>
          </a:bodyPr>
          <a:lstStyle/>
          <a:p>
            <a:pPr algn="just" rtl="1">
              <a:lnSpc>
                <a:spcPct val="150000"/>
              </a:lnSpc>
            </a:pPr>
            <a:r>
              <a:rPr lang="ar-JO" sz="6000" dirty="0"/>
              <a:t>３.	</a:t>
            </a:r>
            <a:r>
              <a:rPr lang="ar-JO" sz="8600" dirty="0"/>
              <a:t>الإبحار  </a:t>
            </a:r>
            <a:r>
              <a:rPr lang="en-US" sz="8600" dirty="0"/>
              <a:t>Navigation)</a:t>
            </a:r>
            <a:r>
              <a:rPr lang="ar-JO" sz="8600" dirty="0"/>
              <a:t>): يوفر الواقع الافتراضي للمستخدم الفرصة كي يلاحظوا ويسافروا في البيئة الافتراضية دون أن يتحركوا من أماكنهم، كما تمنحهم الشعور بأنهم يتحركون ويتجولون في كل مكان داخل هذه البيئات بأساليب وطرق مختلفة مثل السير على الأقدام أو التحليق مثل الطيور. </a:t>
            </a:r>
          </a:p>
          <a:p>
            <a:pPr algn="just" rtl="1">
              <a:lnSpc>
                <a:spcPct val="150000"/>
              </a:lnSpc>
            </a:pPr>
            <a:r>
              <a:rPr lang="ar-JO" sz="8600" dirty="0"/>
              <a:t>４.	المقياس(</a:t>
            </a:r>
            <a:r>
              <a:rPr lang="en-US" sz="8600" dirty="0"/>
              <a:t>Scale</a:t>
            </a:r>
            <a:r>
              <a:rPr lang="ar-JO" sz="8600" dirty="0"/>
              <a:t>): حيث يمكن تغيير مقاييس البيئات الافتراضية، وتغيير الحجم النسبي للمستخدم بما يتناسب مع العالم الافتراضي، حيث يسمح لهم أن يصبحوا بنفس الحجم الذي تبدو عليه الأشياء الكبيرة مثل النجوم أو بحجم الأشياء الصغيرة مثل الذرة. </a:t>
            </a:r>
          </a:p>
          <a:p>
            <a:pPr algn="r" rtl="1"/>
            <a:endParaRPr lang="en-US" dirty="0"/>
          </a:p>
        </p:txBody>
      </p:sp>
    </p:spTree>
    <p:extLst>
      <p:ext uri="{BB962C8B-B14F-4D97-AF65-F5344CB8AC3E}">
        <p14:creationId xmlns:p14="http://schemas.microsoft.com/office/powerpoint/2010/main" val="7692197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algn="just" rtl="1"/>
            <a:r>
              <a:rPr lang="en-US" sz="2400" dirty="0"/>
              <a:t>5</a:t>
            </a:r>
            <a:r>
              <a:rPr lang="ar-JO" sz="2400" dirty="0"/>
              <a:t>. نقطة الرؤية </a:t>
            </a:r>
            <a:r>
              <a:rPr lang="en-US" sz="2400" dirty="0"/>
              <a:t>View point) </a:t>
            </a:r>
            <a:r>
              <a:rPr lang="ar-JO" sz="2400" dirty="0"/>
              <a:t>): وهي تعبر عن إمكانية المستخدم من تغيير النقطة أو الزاوية التي يرى البيئة من خلالها، وتحريك عينيه من أي مكان وبأي زاوية. </a:t>
            </a:r>
          </a:p>
          <a:p>
            <a:pPr algn="just" rtl="1"/>
            <a:r>
              <a:rPr lang="ar-JO" sz="2400" dirty="0"/>
              <a:t>６.	 التفاعلية (</a:t>
            </a:r>
            <a:r>
              <a:rPr lang="en-US" sz="2400" dirty="0"/>
              <a:t>Interaction): </a:t>
            </a:r>
            <a:r>
              <a:rPr lang="ar-JO" sz="2400" dirty="0"/>
              <a:t>ويقصد بها قدرة المستخدم على التفاعل والتعامل والتكيف مع البيئة الافتراضية، وإتاحة حرية التجول، وتحريك وتعديل المواد والكائنات الافتراضية</a:t>
            </a:r>
          </a:p>
          <a:p>
            <a:pPr algn="just" rtl="1"/>
            <a:r>
              <a:rPr lang="ar-JO" sz="2400" dirty="0"/>
              <a:t>بالأيدي أو بحركة العين أو الصوت، وكذلك القدرة على تكوين وإكمال أشياء إضافية أو غير مكتملة وإعادة التشكيل، ولا تقتصر التفاعلية على العمليات التي يقوم بها المستخدم ولكنها تتعدى ذلك إلى استجابة النظام لما يقوم به المستخدم. </a:t>
            </a:r>
          </a:p>
          <a:p>
            <a:pPr algn="just" rtl="1"/>
            <a:endParaRPr lang="en-US" sz="2400" dirty="0"/>
          </a:p>
        </p:txBody>
      </p:sp>
      <p:sp>
        <p:nvSpPr>
          <p:cNvPr id="4" name="Title 1"/>
          <p:cNvSpPr txBox="1">
            <a:spLocks/>
          </p:cNvSpPr>
          <p:nvPr/>
        </p:nvSpPr>
        <p:spPr>
          <a:xfrm>
            <a:off x="838200" y="381000"/>
            <a:ext cx="7520940" cy="54864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cap="all" baseline="0">
                <a:solidFill>
                  <a:schemeClr val="tx1"/>
                </a:solidFill>
                <a:latin typeface="+mj-lt"/>
                <a:ea typeface="+mj-ea"/>
                <a:cs typeface="+mj-cs"/>
              </a:defRPr>
            </a:lvl1pPr>
          </a:lstStyle>
          <a:p>
            <a:pPr algn="ctr"/>
            <a:r>
              <a:rPr lang="ar-JO" sz="3600" dirty="0">
                <a:cs typeface="+mn-cs"/>
              </a:rPr>
              <a:t>خصائص الواقع الافتراضي</a:t>
            </a:r>
            <a:endParaRPr lang="en-US" sz="3600" dirty="0">
              <a:cs typeface="+mn-cs"/>
            </a:endParaRPr>
          </a:p>
        </p:txBody>
      </p:sp>
    </p:spTree>
    <p:extLst>
      <p:ext uri="{BB962C8B-B14F-4D97-AF65-F5344CB8AC3E}">
        <p14:creationId xmlns:p14="http://schemas.microsoft.com/office/powerpoint/2010/main" val="13892343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algn="just" rtl="1">
              <a:lnSpc>
                <a:spcPct val="150000"/>
              </a:lnSpc>
            </a:pPr>
            <a:r>
              <a:rPr lang="ar-JO" sz="2400" dirty="0"/>
              <a:t>７.	التلقائية</a:t>
            </a:r>
            <a:r>
              <a:rPr lang="en-US" sz="2400" dirty="0"/>
              <a:t>Autonomy) </a:t>
            </a:r>
            <a:r>
              <a:rPr lang="ar-JO" sz="2400" dirty="0"/>
              <a:t>): تعد البيئة الافتراضية بيئة ديناميكية وذات تحكم ذاتي وذلك عندما تكون قادرة على تحقيق أهدافها الخاصة فالأفعال تؤدى وتنفذ، والمواقف تتطور بغض النظر عن أي تفاعلات أو تدخل من جانب المستخدم. </a:t>
            </a:r>
          </a:p>
          <a:p>
            <a:pPr algn="just" rtl="1">
              <a:lnSpc>
                <a:spcPct val="150000"/>
              </a:lnSpc>
            </a:pPr>
            <a:r>
              <a:rPr lang="ar-JO" sz="2400" dirty="0"/>
              <a:t>８.المحاكاة </a:t>
            </a:r>
            <a:r>
              <a:rPr lang="en-US" sz="2400" dirty="0"/>
              <a:t>(Simulation )</a:t>
            </a:r>
            <a:r>
              <a:rPr lang="ar-JO" sz="2400" dirty="0"/>
              <a:t>: حيت يتم محاكاة الخبرة الحقيقية في البيئة المصطنعة، حيت يتطلب من المستخدم اتخاذ القرار وحل المشكلات والتعامل مع المواقف المختلفة في ضوء المعطيات، والظروف التي تتيحها هذه البيئة المصطنعة. </a:t>
            </a:r>
          </a:p>
          <a:p>
            <a:pPr algn="just" rtl="1">
              <a:lnSpc>
                <a:spcPct val="150000"/>
              </a:lnSpc>
            </a:pPr>
            <a:endParaRPr lang="en-US" sz="2400" dirty="0"/>
          </a:p>
        </p:txBody>
      </p:sp>
      <p:sp>
        <p:nvSpPr>
          <p:cNvPr id="4" name="Title 1"/>
          <p:cNvSpPr txBox="1">
            <a:spLocks/>
          </p:cNvSpPr>
          <p:nvPr/>
        </p:nvSpPr>
        <p:spPr>
          <a:xfrm>
            <a:off x="838200" y="381000"/>
            <a:ext cx="7520940" cy="54864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cap="all" baseline="0">
                <a:solidFill>
                  <a:schemeClr val="tx1"/>
                </a:solidFill>
                <a:latin typeface="+mj-lt"/>
                <a:ea typeface="+mj-ea"/>
                <a:cs typeface="+mj-cs"/>
              </a:defRPr>
            </a:lvl1pPr>
          </a:lstStyle>
          <a:p>
            <a:pPr algn="ctr"/>
            <a:r>
              <a:rPr lang="ar-JO" sz="3600" dirty="0">
                <a:cs typeface="+mn-cs"/>
              </a:rPr>
              <a:t>خصائص الواقع الافتراضي</a:t>
            </a:r>
            <a:endParaRPr lang="en-US" sz="3600" dirty="0">
              <a:cs typeface="+mn-cs"/>
            </a:endParaRPr>
          </a:p>
        </p:txBody>
      </p:sp>
    </p:spTree>
    <p:extLst>
      <p:ext uri="{BB962C8B-B14F-4D97-AF65-F5344CB8AC3E}">
        <p14:creationId xmlns:p14="http://schemas.microsoft.com/office/powerpoint/2010/main" val="41415158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algn="just" rtl="1"/>
            <a:r>
              <a:rPr lang="ar-JO" sz="2800" dirty="0"/>
              <a:t>９.	 التعلم التعاوني </a:t>
            </a:r>
            <a:r>
              <a:rPr lang="en-US" sz="2800" dirty="0"/>
              <a:t>Co-operative Learning)</a:t>
            </a:r>
            <a:r>
              <a:rPr lang="ar-JO" sz="2800" dirty="0"/>
              <a:t>): إن بيئات العمل الجماعي والبيئات الموزعة تهدف لإحداث مشاركات جماعية، وتعرض على الكثير من المستخدمين إمكانية المشاركة خلال مساحات افتراضية في الوقت نفسه، وعلى هذا فإن وقت التفاعل الحقيقي بين مختلف المستخدمين يفضي إلى تعلم تعاوني، وتعد هذه الخاصية أحد السمات المميزة لبيئات الواقع الافتراضي القائم على الشبكات والانترنت حيث أنه يمكن لمجموعة من المستخدمين أن يتفاعلوا مع نظام واحد للواقع الافتراضي، أو يمكن لمجموعات من المستخدمين أن يتفاعلوا مع بعضهم البعض مثل تشارك لعبة أو إدارة اجتماع، أو استعراض، وفحص مشروع تعليمي يقوم آخرون بتدويره وفحصه في نفس اللحظة. </a:t>
            </a:r>
            <a:endParaRPr lang="en-US" sz="2800" dirty="0"/>
          </a:p>
        </p:txBody>
      </p:sp>
      <p:sp>
        <p:nvSpPr>
          <p:cNvPr id="4" name="Title 1"/>
          <p:cNvSpPr txBox="1">
            <a:spLocks/>
          </p:cNvSpPr>
          <p:nvPr/>
        </p:nvSpPr>
        <p:spPr>
          <a:xfrm>
            <a:off x="838200" y="381000"/>
            <a:ext cx="7520940" cy="54864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cap="all" baseline="0">
                <a:solidFill>
                  <a:schemeClr val="tx1"/>
                </a:solidFill>
                <a:latin typeface="+mj-lt"/>
                <a:ea typeface="+mj-ea"/>
                <a:cs typeface="+mj-cs"/>
              </a:defRPr>
            </a:lvl1pPr>
          </a:lstStyle>
          <a:p>
            <a:pPr algn="ctr"/>
            <a:r>
              <a:rPr lang="ar-JO" sz="3600" dirty="0">
                <a:cs typeface="+mn-cs"/>
              </a:rPr>
              <a:t>خصائص الواقع الافتراضي</a:t>
            </a:r>
            <a:endParaRPr lang="en-US" sz="3600" dirty="0">
              <a:cs typeface="+mn-cs"/>
            </a:endParaRPr>
          </a:p>
        </p:txBody>
      </p:sp>
    </p:spTree>
    <p:extLst>
      <p:ext uri="{BB962C8B-B14F-4D97-AF65-F5344CB8AC3E}">
        <p14:creationId xmlns:p14="http://schemas.microsoft.com/office/powerpoint/2010/main" val="918316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sz="3200" b="1" dirty="0">
                <a:cs typeface="+mn-cs"/>
              </a:rPr>
              <a:t>الملخّص</a:t>
            </a:r>
            <a:endParaRPr lang="en-US" sz="3200" b="1" dirty="0">
              <a:cs typeface="+mn-cs"/>
            </a:endParaRPr>
          </a:p>
        </p:txBody>
      </p:sp>
      <p:sp>
        <p:nvSpPr>
          <p:cNvPr id="3" name="Content Placeholder 2"/>
          <p:cNvSpPr>
            <a:spLocks noGrp="1"/>
          </p:cNvSpPr>
          <p:nvPr>
            <p:ph idx="1"/>
          </p:nvPr>
        </p:nvSpPr>
        <p:spPr/>
        <p:txBody>
          <a:bodyPr>
            <a:noAutofit/>
          </a:bodyPr>
          <a:lstStyle/>
          <a:p>
            <a:pPr algn="just" rtl="1"/>
            <a:r>
              <a:rPr lang="ar-JO" sz="2800" dirty="0"/>
              <a:t>		</a:t>
            </a:r>
            <a:r>
              <a:rPr lang="ar-SA" sz="2800" dirty="0"/>
              <a:t>هدفت الدراسة الحالية إلى الكشف عن فاعلية بيئة تعلم قائمة على تطبيقات ال </a:t>
            </a:r>
            <a:r>
              <a:rPr lang="en-US" sz="2800" dirty="0"/>
              <a:t>Metaverse  </a:t>
            </a:r>
            <a:r>
              <a:rPr lang="ar-SA" sz="2800" dirty="0"/>
              <a:t>(الواقع الافتراضي) في تنمية المفاهيم العلمية في مادة الفيزياء لدى طلاب الصف الثامن في مدارس الحصاد التربوي/الفرع الدولي، وذلك بدلالة التحصيل، وتم تطبيق البحث الحالي على أفراد المجموعة التجريبية من طلاب الصف الثامن وقد بلغ إجمالي عدد طلاب عينة البحث (40) طالب، وبعد المعالجة الإحصائية توصل الباحث إلى النتيجة التالية وهي فاعلية بيئة التعلم القائمة على الواقع الافتراضي، وذلك فيما يتعلق بالتحصيل الدراسي.</a:t>
            </a:r>
            <a:endParaRPr lang="en-US" sz="2800" dirty="0"/>
          </a:p>
        </p:txBody>
      </p:sp>
    </p:spTree>
    <p:extLst>
      <p:ext uri="{BB962C8B-B14F-4D97-AF65-F5344CB8AC3E}">
        <p14:creationId xmlns:p14="http://schemas.microsoft.com/office/powerpoint/2010/main" val="9180240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838200" y="381000"/>
            <a:ext cx="7520940" cy="54864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800" kern="1200" cap="all" baseline="0">
                <a:solidFill>
                  <a:schemeClr val="tx1"/>
                </a:solidFill>
                <a:latin typeface="+mj-lt"/>
                <a:ea typeface="+mj-ea"/>
                <a:cs typeface="+mj-cs"/>
              </a:defRPr>
            </a:lvl1pPr>
          </a:lstStyle>
          <a:p>
            <a:pPr algn="ctr"/>
            <a:r>
              <a:rPr lang="ar-JO" sz="3600" dirty="0">
                <a:cs typeface="+mn-cs"/>
              </a:rPr>
              <a:t>خصائص الواقع الافتراضي</a:t>
            </a:r>
            <a:endParaRPr lang="en-US" sz="3600" dirty="0">
              <a:cs typeface="+mn-cs"/>
            </a:endParaRPr>
          </a:p>
        </p:txBody>
      </p:sp>
      <p:sp>
        <p:nvSpPr>
          <p:cNvPr id="5" name="Rectangle 4"/>
          <p:cNvSpPr/>
          <p:nvPr/>
        </p:nvSpPr>
        <p:spPr>
          <a:xfrm>
            <a:off x="457200" y="1143000"/>
            <a:ext cx="8077200" cy="3244863"/>
          </a:xfrm>
          <a:prstGeom prst="rect">
            <a:avLst/>
          </a:prstGeom>
        </p:spPr>
        <p:txBody>
          <a:bodyPr wrap="square">
            <a:spAutoFit/>
          </a:bodyPr>
          <a:lstStyle/>
          <a:p>
            <a:pPr algn="just" rtl="1">
              <a:lnSpc>
                <a:spcPct val="150000"/>
              </a:lnSpc>
            </a:pPr>
            <a:r>
              <a:rPr lang="ar-JO" sz="2800" dirty="0"/>
              <a:t>１０.	الاستغراق(</a:t>
            </a:r>
            <a:r>
              <a:rPr lang="en-US" sz="2800" dirty="0"/>
              <a:t>Immersion</a:t>
            </a:r>
            <a:r>
              <a:rPr lang="ar-JO" sz="2800" dirty="0"/>
              <a:t> ): وهو شعور مستخدم بيئات الواقع الافتراضي بأنه في بيئة حقيقية وليست اصطناعية، حيت أنه يشعر بأنه محاط إحاطة كاملة بمكونات هذه البيئة وبالتالي فهو داخل هذه البيئة يتفاعل كأحد مكوناتها، ثم يعايش الخبرة التعليمية الافتراضية بصورة تامة تجعله يعتقد بأنه يتعامل مع واقع حقيقي لا تخيلي. </a:t>
            </a:r>
            <a:endParaRPr lang="en-US" sz="2800" dirty="0"/>
          </a:p>
        </p:txBody>
      </p:sp>
    </p:spTree>
    <p:extLst>
      <p:ext uri="{BB962C8B-B14F-4D97-AF65-F5344CB8AC3E}">
        <p14:creationId xmlns:p14="http://schemas.microsoft.com/office/powerpoint/2010/main" val="4529267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52600" y="457200"/>
            <a:ext cx="5562600" cy="584775"/>
          </a:xfrm>
          <a:prstGeom prst="rect">
            <a:avLst/>
          </a:prstGeom>
        </p:spPr>
        <p:txBody>
          <a:bodyPr wrap="square">
            <a:spAutoFit/>
          </a:bodyPr>
          <a:lstStyle/>
          <a:p>
            <a:pPr algn="ctr" rtl="1"/>
            <a:r>
              <a:rPr lang="ar-JO" sz="3200" dirty="0"/>
              <a:t>الأهمية التعليمية للواقع الافتراضي</a:t>
            </a:r>
            <a:endParaRPr lang="en-US" sz="3200" dirty="0"/>
          </a:p>
        </p:txBody>
      </p:sp>
      <p:sp>
        <p:nvSpPr>
          <p:cNvPr id="5" name="Rectangle 4"/>
          <p:cNvSpPr/>
          <p:nvPr/>
        </p:nvSpPr>
        <p:spPr>
          <a:xfrm>
            <a:off x="457200" y="1582341"/>
            <a:ext cx="8382000" cy="3244158"/>
          </a:xfrm>
          <a:prstGeom prst="rect">
            <a:avLst/>
          </a:prstGeom>
        </p:spPr>
        <p:txBody>
          <a:bodyPr wrap="square">
            <a:spAutoFit/>
          </a:bodyPr>
          <a:lstStyle/>
          <a:p>
            <a:pPr algn="just" rtl="1">
              <a:lnSpc>
                <a:spcPct val="150000"/>
              </a:lnSpc>
            </a:pPr>
            <a:r>
              <a:rPr lang="ar-JO" sz="2800" dirty="0"/>
              <a:t>١. تعزيز الإدراك الحسي للعمق وأبعاد الفراغ. </a:t>
            </a:r>
          </a:p>
          <a:p>
            <a:pPr algn="just" rtl="1">
              <a:lnSpc>
                <a:spcPct val="150000"/>
              </a:lnSpc>
            </a:pPr>
            <a:r>
              <a:rPr lang="ar-JO" sz="2800" dirty="0"/>
              <a:t>٢. معظم المتعلمين يفهمون بشكل أسهل وأفضل باستخدام بيئات ثلاثية الأبعاد. </a:t>
            </a:r>
          </a:p>
          <a:p>
            <a:pPr algn="just" rtl="1">
              <a:lnSpc>
                <a:spcPct val="150000"/>
              </a:lnSpc>
            </a:pPr>
            <a:r>
              <a:rPr lang="ar-JO" sz="2800" dirty="0"/>
              <a:t>٣. تفاعل المتعلم مع الواقع الافتراضي يساوي أو يتجاوز ما يمكن أن يتحقق بالواقع الحقيقي. </a:t>
            </a:r>
          </a:p>
        </p:txBody>
      </p:sp>
    </p:spTree>
    <p:extLst>
      <p:ext uri="{BB962C8B-B14F-4D97-AF65-F5344CB8AC3E}">
        <p14:creationId xmlns:p14="http://schemas.microsoft.com/office/powerpoint/2010/main" val="19547019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52600" y="457200"/>
            <a:ext cx="5562600" cy="584775"/>
          </a:xfrm>
          <a:prstGeom prst="rect">
            <a:avLst/>
          </a:prstGeom>
        </p:spPr>
        <p:txBody>
          <a:bodyPr wrap="square">
            <a:spAutoFit/>
          </a:bodyPr>
          <a:lstStyle/>
          <a:p>
            <a:pPr algn="ctr" rtl="1"/>
            <a:r>
              <a:rPr lang="ar-JO" sz="3200" dirty="0"/>
              <a:t>الأهمية التعليمية للواقع الافتراضي</a:t>
            </a:r>
            <a:endParaRPr lang="en-US" sz="3200" dirty="0"/>
          </a:p>
        </p:txBody>
      </p:sp>
      <p:sp>
        <p:nvSpPr>
          <p:cNvPr id="5" name="Rectangle 4"/>
          <p:cNvSpPr/>
          <p:nvPr/>
        </p:nvSpPr>
        <p:spPr>
          <a:xfrm>
            <a:off x="457200" y="1143000"/>
            <a:ext cx="8382000" cy="4536819"/>
          </a:xfrm>
          <a:prstGeom prst="rect">
            <a:avLst/>
          </a:prstGeom>
        </p:spPr>
        <p:txBody>
          <a:bodyPr wrap="square">
            <a:spAutoFit/>
          </a:bodyPr>
          <a:lstStyle/>
          <a:p>
            <a:pPr algn="just" rtl="1">
              <a:lnSpc>
                <a:spcPct val="150000"/>
              </a:lnSpc>
            </a:pPr>
            <a:r>
              <a:rPr lang="ar-JO" sz="2800" dirty="0"/>
              <a:t>4.توفر المحاكاة المتوفرة في الواقع الافتراضي بديل ممتاز للتعليم والتدريب حيث تعطي فرصًا للمتعلم بالتكرار والتعلم بالمحاولة والخطأ. </a:t>
            </a:r>
          </a:p>
          <a:p>
            <a:pPr algn="just" rtl="1">
              <a:lnSpc>
                <a:spcPct val="150000"/>
              </a:lnSpc>
            </a:pPr>
            <a:r>
              <a:rPr lang="ar-JO" sz="2800" dirty="0"/>
              <a:t>٥. توفر الحلول الجذرية للمشكلات التربوية مثل: تزايد أعداد المتعلمين وعدم استيعابهم في الفصل، الفروقات الاجتماعية بين الأفراد، النقص في عدد المعلمين المؤهلين. </a:t>
            </a:r>
          </a:p>
          <a:p>
            <a:pPr algn="just" rtl="1">
              <a:lnSpc>
                <a:spcPct val="150000"/>
              </a:lnSpc>
            </a:pPr>
            <a:r>
              <a:rPr lang="ar-JO" sz="2800" dirty="0"/>
              <a:t>٦. الاقتراب الشديد من العوالم الضئيلة مثل الجسيمات والعظمى مثل الأجرام السماوية.</a:t>
            </a:r>
          </a:p>
        </p:txBody>
      </p:sp>
    </p:spTree>
    <p:extLst>
      <p:ext uri="{BB962C8B-B14F-4D97-AF65-F5344CB8AC3E}">
        <p14:creationId xmlns:p14="http://schemas.microsoft.com/office/powerpoint/2010/main" val="1141965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91226" y="304799"/>
            <a:ext cx="4227440" cy="707886"/>
          </a:xfrm>
          <a:prstGeom prst="rect">
            <a:avLst/>
          </a:prstGeom>
        </p:spPr>
        <p:txBody>
          <a:bodyPr wrap="none">
            <a:spAutoFit/>
          </a:bodyPr>
          <a:lstStyle/>
          <a:p>
            <a:pPr algn="ctr" rtl="1"/>
            <a:r>
              <a:rPr lang="ar-JO" sz="4000" dirty="0"/>
              <a:t>سلبيات الواقع الافتراضي</a:t>
            </a:r>
            <a:endParaRPr lang="en-US" sz="4000" dirty="0"/>
          </a:p>
        </p:txBody>
      </p:sp>
      <p:sp>
        <p:nvSpPr>
          <p:cNvPr id="5" name="Rectangle 4"/>
          <p:cNvSpPr/>
          <p:nvPr/>
        </p:nvSpPr>
        <p:spPr>
          <a:xfrm>
            <a:off x="457200" y="1127879"/>
            <a:ext cx="8153400" cy="5262979"/>
          </a:xfrm>
          <a:prstGeom prst="rect">
            <a:avLst/>
          </a:prstGeom>
        </p:spPr>
        <p:txBody>
          <a:bodyPr wrap="square">
            <a:spAutoFit/>
          </a:bodyPr>
          <a:lstStyle/>
          <a:p>
            <a:pPr algn="just" rtl="1">
              <a:lnSpc>
                <a:spcPct val="150000"/>
              </a:lnSpc>
            </a:pPr>
            <a:r>
              <a:rPr lang="ar-JO" sz="2800" dirty="0"/>
              <a:t>1. محدودية الاستخدام نتيجة التكاليف المبدئية الباهظة عند شراء الأجهزة المطلوبة . </a:t>
            </a:r>
          </a:p>
          <a:p>
            <a:pPr algn="just" rtl="1">
              <a:lnSpc>
                <a:spcPct val="150000"/>
              </a:lnSpc>
            </a:pPr>
            <a:r>
              <a:rPr lang="ar-JO" sz="2800" dirty="0"/>
              <a:t>٢. ارتفاع سعر تكلفة إنتاج البرامج الافتراضية. </a:t>
            </a:r>
          </a:p>
          <a:p>
            <a:pPr algn="just" rtl="1">
              <a:lnSpc>
                <a:spcPct val="150000"/>
              </a:lnSpc>
            </a:pPr>
            <a:r>
              <a:rPr lang="ar-JO" sz="2800" dirty="0"/>
              <a:t>٣. النقص الذي تعاني منه الدول العربية فيما يتعلق بالتقنيات الأساسية للواقع الافتراضي. </a:t>
            </a:r>
          </a:p>
          <a:p>
            <a:pPr algn="just" rtl="1">
              <a:lnSpc>
                <a:spcPct val="150000"/>
              </a:lnSpc>
            </a:pPr>
            <a:r>
              <a:rPr lang="ar-JO" sz="2800" dirty="0"/>
              <a:t>٤. محدودية تأثير الحواس في نظام الواقع الافتراضي الذي لا يتجاوز في استخدامه إلا حاسة السمع    </a:t>
            </a:r>
          </a:p>
          <a:p>
            <a:pPr algn="just" rtl="1">
              <a:lnSpc>
                <a:spcPct val="150000"/>
              </a:lnSpc>
            </a:pPr>
            <a:r>
              <a:rPr lang="ar-JO" sz="2800" dirty="0"/>
              <a:t>    والبصر واللمس. </a:t>
            </a:r>
          </a:p>
        </p:txBody>
      </p:sp>
    </p:spTree>
    <p:extLst>
      <p:ext uri="{BB962C8B-B14F-4D97-AF65-F5344CB8AC3E}">
        <p14:creationId xmlns:p14="http://schemas.microsoft.com/office/powerpoint/2010/main" val="29060203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91226" y="304799"/>
            <a:ext cx="4227440" cy="707886"/>
          </a:xfrm>
          <a:prstGeom prst="rect">
            <a:avLst/>
          </a:prstGeom>
        </p:spPr>
        <p:txBody>
          <a:bodyPr wrap="none">
            <a:spAutoFit/>
          </a:bodyPr>
          <a:lstStyle/>
          <a:p>
            <a:pPr algn="ctr" rtl="1"/>
            <a:r>
              <a:rPr lang="ar-JO" sz="4000" dirty="0"/>
              <a:t>سلبيات الواقع الافتراضي</a:t>
            </a:r>
            <a:endParaRPr lang="en-US" sz="4000" dirty="0"/>
          </a:p>
        </p:txBody>
      </p:sp>
      <p:sp>
        <p:nvSpPr>
          <p:cNvPr id="5" name="Rectangle 4"/>
          <p:cNvSpPr/>
          <p:nvPr/>
        </p:nvSpPr>
        <p:spPr>
          <a:xfrm>
            <a:off x="457200" y="1066800"/>
            <a:ext cx="8153400" cy="5909310"/>
          </a:xfrm>
          <a:prstGeom prst="rect">
            <a:avLst/>
          </a:prstGeom>
        </p:spPr>
        <p:txBody>
          <a:bodyPr wrap="square">
            <a:spAutoFit/>
          </a:bodyPr>
          <a:lstStyle/>
          <a:p>
            <a:pPr algn="just" rtl="1">
              <a:lnSpc>
                <a:spcPct val="150000"/>
              </a:lnSpc>
            </a:pPr>
            <a:r>
              <a:rPr lang="ar-JO" sz="2800" dirty="0"/>
              <a:t> ٥. الاستخدام المفرط لتكنولوجيا الواقع الافتراضي والتواجد المستمر أمام شاشة العرض أو الحاسوب له تأثيره السلبي على الإنسان من الناحية النفسية والصحية والاجتماعية. </a:t>
            </a:r>
          </a:p>
          <a:p>
            <a:pPr algn="just" rtl="1">
              <a:lnSpc>
                <a:spcPct val="150000"/>
              </a:lnSpc>
            </a:pPr>
            <a:r>
              <a:rPr lang="ar-JO" sz="2800" dirty="0"/>
              <a:t>٦. إن استخدام نوعيات خاصة من نظم الحاسب الآلي التي تتضمن تواتر إطارات الصور المتحركة والتي تزيد عن خمسة عشر إطارًا في الثانية يؤدي إلى إصابة المستخدم بالغثيان والصداع وأعراض أخرى مثل إرهاق الجهاز العصبي وتوتره. </a:t>
            </a:r>
          </a:p>
          <a:p>
            <a:pPr algn="just" rtl="1">
              <a:lnSpc>
                <a:spcPct val="150000"/>
              </a:lnSpc>
            </a:pPr>
            <a:r>
              <a:rPr lang="ar-JO" sz="2800" dirty="0"/>
              <a:t>٧. قد توجد بعض البرامج غير الأخلاقية في برامج الواقع الافتراضي مما يؤثر على المستخدم وأفكاره. </a:t>
            </a:r>
          </a:p>
        </p:txBody>
      </p:sp>
    </p:spTree>
    <p:extLst>
      <p:ext uri="{BB962C8B-B14F-4D97-AF65-F5344CB8AC3E}">
        <p14:creationId xmlns:p14="http://schemas.microsoft.com/office/powerpoint/2010/main" val="30131334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48986" y="381000"/>
            <a:ext cx="5213814" cy="646331"/>
          </a:xfrm>
          <a:prstGeom prst="rect">
            <a:avLst/>
          </a:prstGeom>
        </p:spPr>
        <p:txBody>
          <a:bodyPr wrap="square">
            <a:spAutoFit/>
          </a:bodyPr>
          <a:lstStyle/>
          <a:p>
            <a:pPr algn="ctr" rtl="1"/>
            <a:r>
              <a:rPr lang="ar-JO" sz="3600" dirty="0"/>
              <a:t>التصميم البحثي التجريبي للدراسة</a:t>
            </a:r>
            <a:endParaRPr lang="en-US" sz="3600" dirty="0"/>
          </a:p>
        </p:txBody>
      </p:sp>
      <p:sp>
        <p:nvSpPr>
          <p:cNvPr id="5" name="Rectangle 4"/>
          <p:cNvSpPr/>
          <p:nvPr/>
        </p:nvSpPr>
        <p:spPr>
          <a:xfrm>
            <a:off x="381000" y="1447800"/>
            <a:ext cx="8229600" cy="3046988"/>
          </a:xfrm>
          <a:prstGeom prst="rect">
            <a:avLst/>
          </a:prstGeom>
        </p:spPr>
        <p:txBody>
          <a:bodyPr wrap="square">
            <a:spAutoFit/>
          </a:bodyPr>
          <a:lstStyle/>
          <a:p>
            <a:pPr algn="just" rtl="1"/>
            <a:r>
              <a:rPr lang="ar-JO" sz="3200" dirty="0"/>
              <a:t> اعتمد الباحث بالبحث المنهج شبه التجريبي للمجموعتين الضابطة والتجريبية، حيث تم عمل اختبار قبلي للمجموعتين لتحديد الدرجات والتكافؤ، وكان المتغير المستقل (البرنامج التعليمي المستند إلى الواقع الافتراضي) والمتغير التابع (التحصيل الدراسي) لدى طلاب الصف الثامن الأساسي كما هو موضح في المخطط الآتي: </a:t>
            </a:r>
            <a:endParaRPr lang="en-US" sz="3200" dirty="0"/>
          </a:p>
        </p:txBody>
      </p:sp>
    </p:spTree>
    <p:extLst>
      <p:ext uri="{BB962C8B-B14F-4D97-AF65-F5344CB8AC3E}">
        <p14:creationId xmlns:p14="http://schemas.microsoft.com/office/powerpoint/2010/main" val="17425189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48986" y="381000"/>
            <a:ext cx="5213814" cy="646331"/>
          </a:xfrm>
          <a:prstGeom prst="rect">
            <a:avLst/>
          </a:prstGeom>
        </p:spPr>
        <p:txBody>
          <a:bodyPr wrap="square">
            <a:spAutoFit/>
          </a:bodyPr>
          <a:lstStyle/>
          <a:p>
            <a:pPr algn="ctr" rtl="1"/>
            <a:r>
              <a:rPr lang="ar-JO" sz="3600" dirty="0"/>
              <a:t>التصميم البحثي التجريبي للدراسة</a:t>
            </a:r>
            <a:endParaRPr lang="en-US" sz="3600"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 y="1816783"/>
            <a:ext cx="7532516" cy="26091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716658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90800" y="228600"/>
            <a:ext cx="3888215" cy="707886"/>
          </a:xfrm>
          <a:prstGeom prst="rect">
            <a:avLst/>
          </a:prstGeom>
        </p:spPr>
        <p:txBody>
          <a:bodyPr wrap="square">
            <a:spAutoFit/>
          </a:bodyPr>
          <a:lstStyle/>
          <a:p>
            <a:pPr algn="ctr" rtl="1"/>
            <a:r>
              <a:rPr lang="ar-JO" sz="4000" dirty="0"/>
              <a:t>مجتمع الدراسة وعينته</a:t>
            </a:r>
            <a:endParaRPr lang="en-US" sz="4000" dirty="0"/>
          </a:p>
        </p:txBody>
      </p:sp>
      <p:sp>
        <p:nvSpPr>
          <p:cNvPr id="5" name="Rectangle 4"/>
          <p:cNvSpPr/>
          <p:nvPr/>
        </p:nvSpPr>
        <p:spPr>
          <a:xfrm>
            <a:off x="533400" y="1035308"/>
            <a:ext cx="8077200" cy="3539430"/>
          </a:xfrm>
          <a:prstGeom prst="rect">
            <a:avLst/>
          </a:prstGeom>
        </p:spPr>
        <p:txBody>
          <a:bodyPr wrap="square">
            <a:spAutoFit/>
          </a:bodyPr>
          <a:lstStyle/>
          <a:p>
            <a:pPr algn="just" rtl="1"/>
            <a:r>
              <a:rPr lang="ar-JO" sz="3200" dirty="0"/>
              <a:t> تمثل مجتمع الدراسة في طلاب مدارس الحصاد التربوي فى محافظة العاصمة عمان من القسم الدولي من طلاب الصف الثامن الأساسي، حيث شملت عينة الدراسة جميع طلاب الصف الثامن الذكور والبالغ عددهم (٤٠) طالبًا، والموزعين على شعبتين (و، ز) حيث اعتبرت شعبة (ز) هي الضابطة ويبلغ عدد الطلاب فيها (٢٠) طالبًا وشعبة (و) هي التجريبية  ويبلغ عدد الطلاب فيها (٢٠) طالبًا.</a:t>
            </a:r>
            <a:endParaRPr lang="en-US" sz="3200" dirty="0"/>
          </a:p>
        </p:txBody>
      </p:sp>
    </p:spTree>
    <p:extLst>
      <p:ext uri="{BB962C8B-B14F-4D97-AF65-F5344CB8AC3E}">
        <p14:creationId xmlns:p14="http://schemas.microsoft.com/office/powerpoint/2010/main" val="18048761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4600" y="457200"/>
            <a:ext cx="3978974" cy="646331"/>
          </a:xfrm>
          <a:prstGeom prst="rect">
            <a:avLst/>
          </a:prstGeom>
        </p:spPr>
        <p:txBody>
          <a:bodyPr wrap="none">
            <a:spAutoFit/>
          </a:bodyPr>
          <a:lstStyle/>
          <a:p>
            <a:pPr algn="ctr" rtl="1"/>
            <a:r>
              <a:rPr lang="ar-JO" sz="3600" dirty="0"/>
              <a:t>خطوات الدراسة الإجرائية</a:t>
            </a:r>
            <a:endParaRPr lang="en-US" sz="3600" dirty="0"/>
          </a:p>
        </p:txBody>
      </p:sp>
      <p:sp>
        <p:nvSpPr>
          <p:cNvPr id="5" name="Rectangle 4"/>
          <p:cNvSpPr/>
          <p:nvPr/>
        </p:nvSpPr>
        <p:spPr>
          <a:xfrm>
            <a:off x="609600" y="1143000"/>
            <a:ext cx="7924800" cy="4433073"/>
          </a:xfrm>
          <a:prstGeom prst="rect">
            <a:avLst/>
          </a:prstGeom>
        </p:spPr>
        <p:txBody>
          <a:bodyPr wrap="square">
            <a:spAutoFit/>
          </a:bodyPr>
          <a:lstStyle/>
          <a:p>
            <a:pPr algn="just" rtl="1">
              <a:lnSpc>
                <a:spcPct val="150000"/>
              </a:lnSpc>
            </a:pPr>
            <a:r>
              <a:rPr lang="ar-JO" sz="3200" dirty="0"/>
              <a:t>الاطلاع على الأدب التربوي والدارسات السابقة ذات العلاقة بالتحصيل الأكاديمي والواقع الافتراضي. </a:t>
            </a:r>
          </a:p>
          <a:p>
            <a:pPr algn="just" rtl="1">
              <a:lnSpc>
                <a:spcPct val="150000"/>
              </a:lnSpc>
            </a:pPr>
            <a:r>
              <a:rPr lang="ar-JO" sz="3200" dirty="0"/>
              <a:t>تحديد الوحدة الدراسية التي سيتم إعداد الدروس من خلالها، وهي (وحدة الكهرباء).</a:t>
            </a:r>
          </a:p>
          <a:p>
            <a:pPr algn="just" rtl="1">
              <a:lnSpc>
                <a:spcPct val="150000"/>
              </a:lnSpc>
            </a:pPr>
            <a:r>
              <a:rPr lang="ar-JO" sz="3200" dirty="0"/>
              <a:t>إعداد بطاقة لتحليل محتوى الوحدة الدراسية في ضوء المفاهيم والمصطلحات الواردة في الوحدة.</a:t>
            </a:r>
          </a:p>
        </p:txBody>
      </p:sp>
    </p:spTree>
    <p:extLst>
      <p:ext uri="{BB962C8B-B14F-4D97-AF65-F5344CB8AC3E}">
        <p14:creationId xmlns:p14="http://schemas.microsoft.com/office/powerpoint/2010/main" val="28801104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4600" y="457200"/>
            <a:ext cx="3978974" cy="646331"/>
          </a:xfrm>
          <a:prstGeom prst="rect">
            <a:avLst/>
          </a:prstGeom>
        </p:spPr>
        <p:txBody>
          <a:bodyPr wrap="none">
            <a:spAutoFit/>
          </a:bodyPr>
          <a:lstStyle/>
          <a:p>
            <a:pPr algn="ctr" rtl="1"/>
            <a:r>
              <a:rPr lang="ar-JO" sz="3600" dirty="0"/>
              <a:t>خطوات الدراسة الإجرائية</a:t>
            </a:r>
            <a:endParaRPr lang="en-US" sz="3600" dirty="0"/>
          </a:p>
        </p:txBody>
      </p:sp>
      <p:sp>
        <p:nvSpPr>
          <p:cNvPr id="2" name="Rectangle 1"/>
          <p:cNvSpPr/>
          <p:nvPr/>
        </p:nvSpPr>
        <p:spPr>
          <a:xfrm>
            <a:off x="609600" y="1143000"/>
            <a:ext cx="7924800" cy="3970318"/>
          </a:xfrm>
          <a:prstGeom prst="rect">
            <a:avLst/>
          </a:prstGeom>
        </p:spPr>
        <p:txBody>
          <a:bodyPr wrap="square">
            <a:spAutoFit/>
          </a:bodyPr>
          <a:lstStyle/>
          <a:p>
            <a:pPr marL="457200" indent="-457200" algn="just" rtl="1">
              <a:lnSpc>
                <a:spcPct val="150000"/>
              </a:lnSpc>
              <a:buFont typeface="Wingdings" pitchFamily="2" charset="2"/>
              <a:buChar char="q"/>
            </a:pPr>
            <a:r>
              <a:rPr lang="ar-JO" sz="2800" dirty="0"/>
              <a:t>إعداد برنامج قائم على تكنولوجيا الواقع الافتراضي في تدريس وحدة الكهرباء. </a:t>
            </a:r>
          </a:p>
          <a:p>
            <a:pPr algn="just" rtl="1">
              <a:lnSpc>
                <a:spcPct val="150000"/>
              </a:lnSpc>
            </a:pPr>
            <a:r>
              <a:rPr lang="ar-JO" sz="2800" dirty="0"/>
              <a:t>	اختيار عينة من طلاب الصف الثامن الأساسي بمدارس الحصاد التربوي في عمان.</a:t>
            </a:r>
          </a:p>
          <a:p>
            <a:pPr algn="just" rtl="1">
              <a:lnSpc>
                <a:spcPct val="150000"/>
              </a:lnSpc>
            </a:pPr>
            <a:r>
              <a:rPr lang="ar-JO" sz="2800" dirty="0"/>
              <a:t>	إعداد الاختبار.</a:t>
            </a:r>
          </a:p>
          <a:p>
            <a:pPr algn="just" rtl="1">
              <a:lnSpc>
                <a:spcPct val="150000"/>
              </a:lnSpc>
            </a:pPr>
            <a:r>
              <a:rPr lang="ar-JO" sz="2800" dirty="0"/>
              <a:t>	 عرض أدوات الدارسة على مجموعة من المحكمين. </a:t>
            </a:r>
          </a:p>
        </p:txBody>
      </p:sp>
    </p:spTree>
    <p:extLst>
      <p:ext uri="{BB962C8B-B14F-4D97-AF65-F5344CB8AC3E}">
        <p14:creationId xmlns:p14="http://schemas.microsoft.com/office/powerpoint/2010/main" val="41673042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1" y="245612"/>
            <a:ext cx="7239000" cy="6297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632570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4600" y="457200"/>
            <a:ext cx="3978974" cy="646331"/>
          </a:xfrm>
          <a:prstGeom prst="rect">
            <a:avLst/>
          </a:prstGeom>
        </p:spPr>
        <p:txBody>
          <a:bodyPr wrap="none">
            <a:spAutoFit/>
          </a:bodyPr>
          <a:lstStyle/>
          <a:p>
            <a:pPr algn="ctr" rtl="1"/>
            <a:r>
              <a:rPr lang="ar-JO" sz="3600" dirty="0"/>
              <a:t>خطوات الدراسة الإجرائية</a:t>
            </a:r>
            <a:endParaRPr lang="en-US" sz="3600" dirty="0"/>
          </a:p>
        </p:txBody>
      </p:sp>
      <p:sp>
        <p:nvSpPr>
          <p:cNvPr id="3" name="Rectangle 2"/>
          <p:cNvSpPr/>
          <p:nvPr/>
        </p:nvSpPr>
        <p:spPr>
          <a:xfrm>
            <a:off x="381000" y="990600"/>
            <a:ext cx="8382000" cy="4616648"/>
          </a:xfrm>
          <a:prstGeom prst="rect">
            <a:avLst/>
          </a:prstGeom>
        </p:spPr>
        <p:txBody>
          <a:bodyPr wrap="square">
            <a:spAutoFit/>
          </a:bodyPr>
          <a:lstStyle/>
          <a:p>
            <a:pPr algn="just" rtl="1">
              <a:lnSpc>
                <a:spcPct val="150000"/>
              </a:lnSpc>
            </a:pPr>
            <a:r>
              <a:rPr lang="ar-JO" sz="2800" dirty="0"/>
              <a:t>	تجريب أدوات الدارسة على عينة استطلاعية والتأكد من صدق الأدوات وثبات نتائجها. </a:t>
            </a:r>
          </a:p>
          <a:p>
            <a:pPr algn="just" rtl="1">
              <a:lnSpc>
                <a:spcPct val="150000"/>
              </a:lnSpc>
            </a:pPr>
            <a:r>
              <a:rPr lang="ar-JO" sz="2800" dirty="0"/>
              <a:t>	اختيار عينة الدارسة الفعلية، وتقسيمها إلى مجموعتين تجريبية وضابطة. </a:t>
            </a:r>
          </a:p>
          <a:p>
            <a:pPr algn="just" rtl="1">
              <a:lnSpc>
                <a:spcPct val="150000"/>
              </a:lnSpc>
            </a:pPr>
            <a:r>
              <a:rPr lang="ar-JO" sz="2800" dirty="0"/>
              <a:t>	تطبيق أدوات الدراسة قبليًا. </a:t>
            </a:r>
          </a:p>
          <a:p>
            <a:pPr algn="just" rtl="1">
              <a:lnSpc>
                <a:spcPct val="150000"/>
              </a:lnSpc>
            </a:pPr>
            <a:r>
              <a:rPr lang="ar-JO" sz="2800" dirty="0"/>
              <a:t>	توظيف البرنامج على المجموعة التجريبية، وتدريس المجموعة الضابطة بالطريقة الاعتيادية. </a:t>
            </a:r>
          </a:p>
        </p:txBody>
      </p:sp>
    </p:spTree>
    <p:extLst>
      <p:ext uri="{BB962C8B-B14F-4D97-AF65-F5344CB8AC3E}">
        <p14:creationId xmlns:p14="http://schemas.microsoft.com/office/powerpoint/2010/main" val="8030117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4600" y="457200"/>
            <a:ext cx="3978974" cy="646331"/>
          </a:xfrm>
          <a:prstGeom prst="rect">
            <a:avLst/>
          </a:prstGeom>
        </p:spPr>
        <p:txBody>
          <a:bodyPr wrap="none">
            <a:spAutoFit/>
          </a:bodyPr>
          <a:lstStyle/>
          <a:p>
            <a:pPr algn="ctr" rtl="1"/>
            <a:r>
              <a:rPr lang="ar-JO" sz="3600" dirty="0"/>
              <a:t>خطوات الدراسة الإجرائية</a:t>
            </a:r>
            <a:endParaRPr lang="en-US" sz="3600" dirty="0"/>
          </a:p>
        </p:txBody>
      </p:sp>
      <p:sp>
        <p:nvSpPr>
          <p:cNvPr id="3" name="Rectangle 2"/>
          <p:cNvSpPr/>
          <p:nvPr/>
        </p:nvSpPr>
        <p:spPr>
          <a:xfrm>
            <a:off x="381000" y="990600"/>
            <a:ext cx="8382000" cy="2677656"/>
          </a:xfrm>
          <a:prstGeom prst="rect">
            <a:avLst/>
          </a:prstGeom>
        </p:spPr>
        <p:txBody>
          <a:bodyPr wrap="square">
            <a:spAutoFit/>
          </a:bodyPr>
          <a:lstStyle/>
          <a:p>
            <a:pPr marL="457200" indent="-457200" algn="just" rtl="1">
              <a:lnSpc>
                <a:spcPct val="150000"/>
              </a:lnSpc>
              <a:buFont typeface="Wingdings" pitchFamily="2" charset="2"/>
              <a:buChar char="q"/>
            </a:pPr>
            <a:r>
              <a:rPr lang="ar-JO" sz="2800" dirty="0"/>
              <a:t>تطبيق أدوات الدراسة بعديًا.</a:t>
            </a:r>
          </a:p>
          <a:p>
            <a:pPr marL="457200" lvl="0" indent="-457200" algn="just" rtl="1">
              <a:lnSpc>
                <a:spcPct val="150000"/>
              </a:lnSpc>
              <a:buFont typeface="Wingdings" pitchFamily="2" charset="2"/>
              <a:buChar char="q"/>
            </a:pPr>
            <a:r>
              <a:rPr lang="ar-SA" sz="2800" dirty="0"/>
              <a:t>مقارنة النتائج.</a:t>
            </a:r>
            <a:endParaRPr lang="en-US" sz="2800" dirty="0"/>
          </a:p>
          <a:p>
            <a:pPr marL="457200" lvl="0" indent="-457200" algn="just" rtl="1">
              <a:lnSpc>
                <a:spcPct val="150000"/>
              </a:lnSpc>
              <a:buFont typeface="Wingdings" pitchFamily="2" charset="2"/>
              <a:buChar char="q"/>
            </a:pPr>
            <a:r>
              <a:rPr lang="ar-SA" sz="2800" dirty="0"/>
              <a:t>الحكم على فعالية البرنامج من خلال الاختبارات الإحصائية المناسبة.</a:t>
            </a:r>
            <a:endParaRPr lang="en-US" sz="2800" dirty="0"/>
          </a:p>
          <a:p>
            <a:pPr marL="457200" indent="-457200" algn="just" rtl="1">
              <a:lnSpc>
                <a:spcPct val="150000"/>
              </a:lnSpc>
              <a:buFont typeface="Wingdings" pitchFamily="2" charset="2"/>
              <a:buChar char="q"/>
            </a:pPr>
            <a:r>
              <a:rPr lang="en-US" sz="2800" dirty="0"/>
              <a:t> </a:t>
            </a:r>
            <a:r>
              <a:rPr lang="ar-SA" sz="2800" dirty="0"/>
              <a:t>صياغة التوصيات والمقترحات. </a:t>
            </a:r>
            <a:endParaRPr lang="ar-JO" sz="2800" dirty="0"/>
          </a:p>
        </p:txBody>
      </p:sp>
    </p:spTree>
    <p:extLst>
      <p:ext uri="{BB962C8B-B14F-4D97-AF65-F5344CB8AC3E}">
        <p14:creationId xmlns:p14="http://schemas.microsoft.com/office/powerpoint/2010/main" val="25974928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14600" y="1981200"/>
            <a:ext cx="4293163" cy="769441"/>
          </a:xfrm>
          <a:prstGeom prst="rect">
            <a:avLst/>
          </a:prstGeom>
        </p:spPr>
        <p:txBody>
          <a:bodyPr wrap="none">
            <a:spAutoFit/>
          </a:bodyPr>
          <a:lstStyle/>
          <a:p>
            <a:r>
              <a:rPr lang="ar-JO" sz="4400" dirty="0"/>
              <a:t>نتائج الدراسة وتفسيرها</a:t>
            </a:r>
            <a:endParaRPr lang="en-US" sz="4400" dirty="0"/>
          </a:p>
        </p:txBody>
      </p:sp>
    </p:spTree>
    <p:extLst>
      <p:ext uri="{BB962C8B-B14F-4D97-AF65-F5344CB8AC3E}">
        <p14:creationId xmlns:p14="http://schemas.microsoft.com/office/powerpoint/2010/main" val="15554596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38400" y="304800"/>
            <a:ext cx="4168129" cy="646331"/>
          </a:xfrm>
          <a:prstGeom prst="rect">
            <a:avLst/>
          </a:prstGeom>
        </p:spPr>
        <p:txBody>
          <a:bodyPr wrap="none">
            <a:spAutoFit/>
          </a:bodyPr>
          <a:lstStyle/>
          <a:p>
            <a:r>
              <a:rPr lang="ar-JO" sz="3600" dirty="0"/>
              <a:t>التأكد من تكافؤ المجموعتين</a:t>
            </a:r>
            <a:endParaRPr lang="en-US" sz="3600" dirty="0"/>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3400" y="1447801"/>
            <a:ext cx="7861452" cy="312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8977933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4400" y="1066800"/>
            <a:ext cx="7391400" cy="2554545"/>
          </a:xfrm>
          <a:prstGeom prst="rect">
            <a:avLst/>
          </a:prstGeom>
        </p:spPr>
        <p:txBody>
          <a:bodyPr wrap="square">
            <a:spAutoFit/>
          </a:bodyPr>
          <a:lstStyle/>
          <a:p>
            <a:pPr algn="ctr" rtl="1"/>
            <a:r>
              <a:rPr lang="ar-JO" sz="4000" dirty="0"/>
              <a:t>ما فاعلية برنامج تعليمي قائم على ال </a:t>
            </a:r>
            <a:r>
              <a:rPr lang="en-US" sz="4000" dirty="0"/>
              <a:t>Metaverse </a:t>
            </a:r>
            <a:r>
              <a:rPr lang="ar-JO" sz="4000" dirty="0"/>
              <a:t> </a:t>
            </a:r>
          </a:p>
          <a:p>
            <a:pPr algn="ctr" rtl="1"/>
            <a:r>
              <a:rPr lang="ar-JO" sz="4000" dirty="0"/>
              <a:t>في تحسين التحصيل الأكاديمي لطلبة الصف الثامن في مادة الفيزياء؟</a:t>
            </a:r>
            <a:endParaRPr lang="en-US" sz="4000" dirty="0"/>
          </a:p>
        </p:txBody>
      </p:sp>
    </p:spTree>
    <p:extLst>
      <p:ext uri="{BB962C8B-B14F-4D97-AF65-F5344CB8AC3E}">
        <p14:creationId xmlns:p14="http://schemas.microsoft.com/office/powerpoint/2010/main" val="3813646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4800" y="1245507"/>
            <a:ext cx="8370486" cy="33264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250947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5800" y="1219200"/>
            <a:ext cx="7635949" cy="25354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017287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838200"/>
            <a:ext cx="7848600" cy="4524315"/>
          </a:xfrm>
          <a:prstGeom prst="rect">
            <a:avLst/>
          </a:prstGeom>
        </p:spPr>
        <p:txBody>
          <a:bodyPr wrap="square">
            <a:spAutoFit/>
          </a:bodyPr>
          <a:lstStyle/>
          <a:p>
            <a:pPr algn="just" rtl="1"/>
            <a:r>
              <a:rPr lang="ar-JO" sz="3600" dirty="0"/>
              <a:t>وبحساب قيمة مربع إيتا من خلال المعادلة وجد أنها تساوي (0.299) وهي أكبر من (0.20) وبذلك يعتبر حجم التأثير كبيرًا. </a:t>
            </a:r>
          </a:p>
          <a:p>
            <a:pPr algn="just" rtl="1"/>
            <a:endParaRPr lang="ar-JO" sz="3600" dirty="0"/>
          </a:p>
          <a:p>
            <a:pPr algn="just" rtl="1"/>
            <a:r>
              <a:rPr lang="ar-JO" sz="3600" dirty="0"/>
              <a:t>وهذا يدل على أن برنامج الواقع الافتراضي له تأثير كبير جدًا في تنمية المفاهيم الفيزيائية ويعتبر طريقة شيقة تثير حواس الطلبة وتحفزهم للإقبال على مادة الفيزياء.</a:t>
            </a:r>
          </a:p>
        </p:txBody>
      </p:sp>
    </p:spTree>
    <p:extLst>
      <p:ext uri="{BB962C8B-B14F-4D97-AF65-F5344CB8AC3E}">
        <p14:creationId xmlns:p14="http://schemas.microsoft.com/office/powerpoint/2010/main" val="6846477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33800" y="533400"/>
            <a:ext cx="1784463" cy="707886"/>
          </a:xfrm>
          <a:prstGeom prst="rect">
            <a:avLst/>
          </a:prstGeom>
        </p:spPr>
        <p:txBody>
          <a:bodyPr wrap="none">
            <a:spAutoFit/>
          </a:bodyPr>
          <a:lstStyle/>
          <a:p>
            <a:pPr algn="ctr" rtl="1"/>
            <a:r>
              <a:rPr lang="ar-JO" sz="4000" dirty="0"/>
              <a:t>التوصيات</a:t>
            </a:r>
            <a:endParaRPr lang="en-US" dirty="0"/>
          </a:p>
        </p:txBody>
      </p:sp>
      <p:sp>
        <p:nvSpPr>
          <p:cNvPr id="5" name="Rectangle 4"/>
          <p:cNvSpPr/>
          <p:nvPr/>
        </p:nvSpPr>
        <p:spPr>
          <a:xfrm>
            <a:off x="228600" y="1305342"/>
            <a:ext cx="8382000" cy="4536819"/>
          </a:xfrm>
          <a:prstGeom prst="rect">
            <a:avLst/>
          </a:prstGeom>
        </p:spPr>
        <p:txBody>
          <a:bodyPr wrap="square">
            <a:spAutoFit/>
          </a:bodyPr>
          <a:lstStyle/>
          <a:p>
            <a:pPr marL="285750" indent="-285750" algn="just" rtl="1">
              <a:lnSpc>
                <a:spcPct val="150000"/>
              </a:lnSpc>
              <a:buFont typeface="Wingdings" pitchFamily="2" charset="2"/>
              <a:buChar char="v"/>
            </a:pPr>
            <a:r>
              <a:rPr lang="ar-JO" sz="2800" dirty="0"/>
              <a:t> تعميم استخدام تكنولوجيا الواقع الافتراضي في التعليم بشكل عام وفي تدريس الفيزياء بشكل خاص لما تحتاجه المادة من جوانب عملية وجوانب نظرية مجردة.</a:t>
            </a:r>
          </a:p>
          <a:p>
            <a:pPr marL="457200" indent="-457200" algn="just" rtl="1">
              <a:lnSpc>
                <a:spcPct val="150000"/>
              </a:lnSpc>
              <a:buFont typeface="Wingdings" pitchFamily="2" charset="2"/>
              <a:buChar char="v"/>
            </a:pPr>
            <a:r>
              <a:rPr lang="ar-JO" sz="2800" dirty="0"/>
              <a:t>إعادة النظر في محتوى مناهج الفيزياء بما يتناسب وتكنولوجيا الواقع الافتراضي. </a:t>
            </a:r>
          </a:p>
          <a:p>
            <a:pPr marL="457200" indent="-457200" algn="just" rtl="1">
              <a:lnSpc>
                <a:spcPct val="150000"/>
              </a:lnSpc>
              <a:buFont typeface="Wingdings" pitchFamily="2" charset="2"/>
              <a:buChar char="v"/>
            </a:pPr>
            <a:r>
              <a:rPr lang="ar-JO" sz="2800" dirty="0"/>
              <a:t>ضرورة تبني مؤسسات تعليمية مشروعات لنشر تكنولوجيا الواقع الافتراضي.</a:t>
            </a:r>
          </a:p>
        </p:txBody>
      </p:sp>
    </p:spTree>
    <p:extLst>
      <p:ext uri="{BB962C8B-B14F-4D97-AF65-F5344CB8AC3E}">
        <p14:creationId xmlns:p14="http://schemas.microsoft.com/office/powerpoint/2010/main" val="3234370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733800" y="533400"/>
            <a:ext cx="1784463" cy="707886"/>
          </a:xfrm>
          <a:prstGeom prst="rect">
            <a:avLst/>
          </a:prstGeom>
        </p:spPr>
        <p:txBody>
          <a:bodyPr wrap="none">
            <a:spAutoFit/>
          </a:bodyPr>
          <a:lstStyle/>
          <a:p>
            <a:pPr algn="ctr" rtl="1"/>
            <a:r>
              <a:rPr lang="ar-JO" sz="4000" dirty="0"/>
              <a:t>التوصيات</a:t>
            </a:r>
            <a:endParaRPr lang="en-US" dirty="0"/>
          </a:p>
        </p:txBody>
      </p:sp>
      <p:sp>
        <p:nvSpPr>
          <p:cNvPr id="5" name="Rectangle 4"/>
          <p:cNvSpPr/>
          <p:nvPr/>
        </p:nvSpPr>
        <p:spPr>
          <a:xfrm>
            <a:off x="228600" y="1305342"/>
            <a:ext cx="8382000" cy="3890489"/>
          </a:xfrm>
          <a:prstGeom prst="rect">
            <a:avLst/>
          </a:prstGeom>
        </p:spPr>
        <p:txBody>
          <a:bodyPr wrap="square">
            <a:spAutoFit/>
          </a:bodyPr>
          <a:lstStyle/>
          <a:p>
            <a:pPr marL="457200" indent="-457200" algn="just" rtl="1">
              <a:lnSpc>
                <a:spcPct val="150000"/>
              </a:lnSpc>
              <a:buFont typeface="Wingdings" pitchFamily="2" charset="2"/>
              <a:buChar char="v"/>
            </a:pPr>
            <a:r>
              <a:rPr lang="ar-JO" sz="2800" dirty="0"/>
              <a:t>ضرورة استخدام تكنولوجيا الواقع الافتراضي في تدريس المواد النظرية ذات الطبيعة المجردة.</a:t>
            </a:r>
          </a:p>
          <a:p>
            <a:pPr marL="457200" indent="-457200" algn="just" rtl="1">
              <a:lnSpc>
                <a:spcPct val="150000"/>
              </a:lnSpc>
              <a:buFont typeface="Wingdings" pitchFamily="2" charset="2"/>
              <a:buChar char="v"/>
            </a:pPr>
            <a:r>
              <a:rPr lang="ar-JO" sz="2800" dirty="0"/>
              <a:t>تزويد الطلبة ببعض المواقع الالكترونية على شبكة الانترنت للتعامل مع برامج الواقع الافتراضي في المواد المقررة عليهم. </a:t>
            </a:r>
          </a:p>
          <a:p>
            <a:pPr marL="457200" indent="-457200" algn="just" rtl="1">
              <a:lnSpc>
                <a:spcPct val="150000"/>
              </a:lnSpc>
              <a:buFont typeface="Wingdings" pitchFamily="2" charset="2"/>
              <a:buChar char="v"/>
            </a:pPr>
            <a:r>
              <a:rPr lang="ar-JO" sz="2800" dirty="0"/>
              <a:t>ضرورة الاهتمام بتدريب معلمي الفيزياء على تصميم وإنتاج البرامج ثلاثية الأبعاد وانتاج برامج الواقع الافتراضي. </a:t>
            </a:r>
          </a:p>
        </p:txBody>
      </p:sp>
    </p:spTree>
    <p:extLst>
      <p:ext uri="{BB962C8B-B14F-4D97-AF65-F5344CB8AC3E}">
        <p14:creationId xmlns:p14="http://schemas.microsoft.com/office/powerpoint/2010/main" val="840781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sz="4400" dirty="0">
                <a:cs typeface="+mn-cs"/>
              </a:rPr>
              <a:t>مشكلة الدراسة </a:t>
            </a:r>
            <a:endParaRPr lang="en-US" sz="4400" dirty="0">
              <a:cs typeface="+mn-cs"/>
            </a:endParaRPr>
          </a:p>
        </p:txBody>
      </p:sp>
      <p:sp>
        <p:nvSpPr>
          <p:cNvPr id="3" name="Content Placeholder 2"/>
          <p:cNvSpPr>
            <a:spLocks noGrp="1"/>
          </p:cNvSpPr>
          <p:nvPr>
            <p:ph idx="1"/>
          </p:nvPr>
        </p:nvSpPr>
        <p:spPr/>
        <p:txBody>
          <a:bodyPr>
            <a:noAutofit/>
          </a:bodyPr>
          <a:lstStyle/>
          <a:p>
            <a:pPr algn="just" rtl="1"/>
            <a:r>
              <a:rPr lang="ar-JO" sz="2800" dirty="0"/>
              <a:t>   		</a:t>
            </a:r>
            <a:r>
              <a:rPr lang="ar-JO" sz="2800" dirty="0">
                <a:latin typeface="Calibri Light" pitchFamily="34" charset="0"/>
                <a:cs typeface="Calibri Light" pitchFamily="34" charset="0"/>
              </a:rPr>
              <a:t>للالتحاق بركب التقدم حيث أصبحت التكنولوجيا واقعًا في الأغلبية العظمى من المدارس، حيث أن المعلمين يتعاملون من واقع التغيير التكنولوجي واهتمامهم بإعداد الطلاب لمستقبل تكنولوجي من خلال إعطاء وزن أكبر للتكنولوجيا، وأكثر مواءمة للتكنولوجيا والأهداف التعليمية.</a:t>
            </a:r>
          </a:p>
          <a:p>
            <a:pPr algn="just" rtl="1"/>
            <a:r>
              <a:rPr lang="ar-JO" sz="2800" dirty="0">
                <a:latin typeface="Calibri Light" pitchFamily="34" charset="0"/>
                <a:cs typeface="Calibri Light" pitchFamily="34" charset="0"/>
              </a:rPr>
              <a:t>		</a:t>
            </a:r>
            <a:r>
              <a:rPr lang="ar-SA" sz="2800" dirty="0">
                <a:latin typeface="Calibri Light" pitchFamily="34" charset="0"/>
                <a:cs typeface="Calibri Light" pitchFamily="34" charset="0"/>
              </a:rPr>
              <a:t>احتواء المادة على مفاهيم تخيلية والتي يصعب تمثيلها في الواقع العملي، مما تسبب بوجود فجوة في فهم المتعلم لها وعدم ربطها بالواقع الحقيقي وبالتالي اعتبارها مفاهيم مجردة، وكذلك </a:t>
            </a:r>
            <a:r>
              <a:rPr lang="ar-JO" sz="2800" dirty="0">
                <a:latin typeface="Calibri Light" pitchFamily="34" charset="0"/>
                <a:cs typeface="Calibri Light" pitchFamily="34" charset="0"/>
              </a:rPr>
              <a:t>تدني مستوى تحصيل الطلاب</a:t>
            </a:r>
          </a:p>
        </p:txBody>
      </p:sp>
    </p:spTree>
    <p:extLst>
      <p:ext uri="{BB962C8B-B14F-4D97-AF65-F5344CB8AC3E}">
        <p14:creationId xmlns:p14="http://schemas.microsoft.com/office/powerpoint/2010/main" val="125827130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133600" y="2057400"/>
            <a:ext cx="4648200" cy="1569660"/>
          </a:xfrm>
          <a:prstGeom prst="rect">
            <a:avLst/>
          </a:prstGeom>
          <a:noFill/>
        </p:spPr>
        <p:txBody>
          <a:bodyPr wrap="square" rtlCol="0">
            <a:spAutoFit/>
          </a:bodyPr>
          <a:lstStyle/>
          <a:p>
            <a:pPr algn="ctr" rtl="1"/>
            <a:r>
              <a:rPr lang="ar-JO" sz="4800" dirty="0"/>
              <a:t>شاكرين لكم حسن استماعكم </a:t>
            </a:r>
            <a:endParaRPr lang="en-US" sz="4800" dirty="0"/>
          </a:p>
        </p:txBody>
      </p:sp>
    </p:spTree>
    <p:extLst>
      <p:ext uri="{BB962C8B-B14F-4D97-AF65-F5344CB8AC3E}">
        <p14:creationId xmlns:p14="http://schemas.microsoft.com/office/powerpoint/2010/main" val="39125898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sz="3600" dirty="0">
                <a:latin typeface="Bauhaus 93" pitchFamily="82" charset="0"/>
              </a:rPr>
              <a:t>أسئلة الدراسة</a:t>
            </a:r>
            <a:endParaRPr lang="en-US" sz="3600" dirty="0">
              <a:latin typeface="Bauhaus 93" pitchFamily="82" charset="0"/>
            </a:endParaRPr>
          </a:p>
        </p:txBody>
      </p:sp>
      <p:sp>
        <p:nvSpPr>
          <p:cNvPr id="3" name="Content Placeholder 2"/>
          <p:cNvSpPr>
            <a:spLocks noGrp="1"/>
          </p:cNvSpPr>
          <p:nvPr>
            <p:ph idx="1"/>
          </p:nvPr>
        </p:nvSpPr>
        <p:spPr/>
        <p:txBody>
          <a:bodyPr>
            <a:noAutofit/>
          </a:bodyPr>
          <a:lstStyle/>
          <a:p>
            <a:pPr algn="r" rtl="1"/>
            <a:r>
              <a:rPr lang="ar-JO" sz="2400" dirty="0"/>
              <a:t>ستحاول الدراسة الإجابة عن السؤال الرئيس التالي:</a:t>
            </a:r>
          </a:p>
          <a:p>
            <a:pPr algn="r" rtl="1"/>
            <a:r>
              <a:rPr lang="ar-JO" sz="2400" dirty="0"/>
              <a:t>ما فاعلية برنامج تعليمي قائم على ال </a:t>
            </a:r>
            <a:r>
              <a:rPr lang="en-US" sz="2400" dirty="0"/>
              <a:t>Metaverse(VR) </a:t>
            </a:r>
            <a:r>
              <a:rPr lang="ar-JO" sz="2400" dirty="0"/>
              <a:t>في تحسين التحصيل الأكاديمي لطلبة الصف الثامن في مادة الفيزياء؟</a:t>
            </a:r>
          </a:p>
          <a:p>
            <a:pPr algn="r" rtl="1"/>
            <a:r>
              <a:rPr lang="ar-JO" sz="2400" dirty="0"/>
              <a:t>ويتفرع عن السؤال الرئيس السؤالين الفرعيين التاليين: </a:t>
            </a:r>
          </a:p>
          <a:p>
            <a:pPr algn="r" rtl="1"/>
            <a:r>
              <a:rPr lang="ar-JO" sz="2400" dirty="0"/>
              <a:t>1.	هل يوجد فروق ذات دلالة إحصائية بين متوسط درجات طلاب المجموعة التجريبية ومتوسط درجات طلاب المجموعة الضابطة في اختبار التحصيل البعدي؟ </a:t>
            </a:r>
          </a:p>
          <a:p>
            <a:pPr algn="r" rtl="1"/>
            <a:r>
              <a:rPr lang="ar-JO" sz="2400" dirty="0"/>
              <a:t>2.	ما فاعلية برنامج تعليمي قائم على ال </a:t>
            </a:r>
            <a:r>
              <a:rPr lang="en-US" sz="2400" dirty="0"/>
              <a:t>Metaverse </a:t>
            </a:r>
            <a:r>
              <a:rPr lang="ar-JO" sz="2400" dirty="0"/>
              <a:t>في تحسين التحصيل الأكاديمي لطلبة الصف الثامن في مادة الفيزياء؟</a:t>
            </a:r>
          </a:p>
          <a:p>
            <a:pPr algn="r" rtl="1"/>
            <a:endParaRPr lang="en-US" sz="2400" dirty="0"/>
          </a:p>
        </p:txBody>
      </p:sp>
    </p:spTree>
    <p:extLst>
      <p:ext uri="{BB962C8B-B14F-4D97-AF65-F5344CB8AC3E}">
        <p14:creationId xmlns:p14="http://schemas.microsoft.com/office/powerpoint/2010/main" val="36410758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sz="3200" dirty="0">
                <a:cs typeface="+mn-cs"/>
              </a:rPr>
              <a:t>فرضيات البحث</a:t>
            </a:r>
            <a:endParaRPr lang="en-US" sz="3200" dirty="0">
              <a:cs typeface="+mn-cs"/>
            </a:endParaRPr>
          </a:p>
        </p:txBody>
      </p:sp>
      <p:sp>
        <p:nvSpPr>
          <p:cNvPr id="3" name="Content Placeholder 2"/>
          <p:cNvSpPr>
            <a:spLocks noGrp="1"/>
          </p:cNvSpPr>
          <p:nvPr>
            <p:ph idx="1"/>
          </p:nvPr>
        </p:nvSpPr>
        <p:spPr>
          <a:xfrm>
            <a:off x="822960" y="1100628"/>
            <a:ext cx="7520940" cy="3852372"/>
          </a:xfrm>
        </p:spPr>
        <p:txBody>
          <a:bodyPr>
            <a:normAutofit fontScale="92500"/>
          </a:bodyPr>
          <a:lstStyle/>
          <a:p>
            <a:pPr algn="r" rtl="1"/>
            <a:r>
              <a:rPr lang="ar-JO" sz="3200" dirty="0">
                <a:latin typeface="Arial Rounded MT Bold" pitchFamily="34" charset="0"/>
              </a:rPr>
              <a:t>１.	لا توجد فروق ذات دلالة إحصائية بين متوسطي درجات المجموعة الضابطة والمجموعة التجريبية في الاختبار القبلي. </a:t>
            </a:r>
          </a:p>
          <a:p>
            <a:pPr algn="r" rtl="1"/>
            <a:r>
              <a:rPr lang="ar-JO" sz="3200" dirty="0">
                <a:latin typeface="Arial Rounded MT Bold" pitchFamily="34" charset="0"/>
              </a:rPr>
              <a:t>２.	لا يوجد فرق ذو دلالة إحصائية عند مستوى الدلالة (0.05) بين متوسط درجات طلاب المجموعة التجريبية الذين درسوا باستخدام البرنامج التعليمي ومتوسط درجات الطلاب المجموعة الضابطة الذين درسوا باستخدام الطريقة التقليدية في الاختبار التحصيلي. </a:t>
            </a:r>
          </a:p>
          <a:p>
            <a:pPr algn="r" rtl="1"/>
            <a:endParaRPr lang="en-US" dirty="0"/>
          </a:p>
        </p:txBody>
      </p:sp>
    </p:spTree>
    <p:extLst>
      <p:ext uri="{BB962C8B-B14F-4D97-AF65-F5344CB8AC3E}">
        <p14:creationId xmlns:p14="http://schemas.microsoft.com/office/powerpoint/2010/main" val="3161354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dirty="0"/>
              <a:t>أهداف البحث</a:t>
            </a:r>
            <a:endParaRPr lang="en-US" dirty="0"/>
          </a:p>
        </p:txBody>
      </p:sp>
      <p:sp>
        <p:nvSpPr>
          <p:cNvPr id="3" name="Content Placeholder 2"/>
          <p:cNvSpPr>
            <a:spLocks noGrp="1"/>
          </p:cNvSpPr>
          <p:nvPr>
            <p:ph idx="1"/>
          </p:nvPr>
        </p:nvSpPr>
        <p:spPr/>
        <p:txBody>
          <a:bodyPr>
            <a:normAutofit lnSpcReduction="10000"/>
          </a:bodyPr>
          <a:lstStyle/>
          <a:p>
            <a:pPr lvl="0" algn="just" rtl="1">
              <a:lnSpc>
                <a:spcPct val="150000"/>
              </a:lnSpc>
              <a:spcAft>
                <a:spcPts val="1000"/>
              </a:spcAft>
              <a:buFont typeface="+mj-cs"/>
              <a:buAutoNum type="arabicDbPlain"/>
            </a:pPr>
            <a:r>
              <a:rPr lang="ar-JO" sz="2800" dirty="0">
                <a:solidFill>
                  <a:srgbClr val="000000"/>
                </a:solidFill>
                <a:latin typeface="Times New Roman"/>
                <a:ea typeface="Times New Roman"/>
                <a:cs typeface="Simplified Arabic"/>
              </a:rPr>
              <a:t>. بناء برنامج تعليمي قائم على استخدام تقنيات ال ال </a:t>
            </a:r>
            <a:r>
              <a:rPr lang="en-US" sz="2800" dirty="0">
                <a:solidFill>
                  <a:srgbClr val="000000"/>
                </a:solidFill>
                <a:latin typeface="Simplified Arabic"/>
                <a:ea typeface="Times New Roman"/>
              </a:rPr>
              <a:t>Metaverse</a:t>
            </a:r>
            <a:r>
              <a:rPr lang="ar-JO" sz="2800" dirty="0">
                <a:solidFill>
                  <a:srgbClr val="000000"/>
                </a:solidFill>
                <a:latin typeface="Times New Roman"/>
                <a:ea typeface="Times New Roman"/>
                <a:cs typeface="Simplified Arabic"/>
              </a:rPr>
              <a:t> (الواقع الافتراضي) لتدريس الفيزياء للصف الثامن الأساسي.</a:t>
            </a:r>
            <a:endParaRPr lang="en-US" sz="2800" dirty="0">
              <a:latin typeface="Times New Roman"/>
              <a:ea typeface="Times New Roman"/>
            </a:endParaRPr>
          </a:p>
          <a:p>
            <a:pPr lvl="0" algn="just" rtl="1">
              <a:lnSpc>
                <a:spcPct val="150000"/>
              </a:lnSpc>
              <a:spcAft>
                <a:spcPts val="1000"/>
              </a:spcAft>
              <a:buFont typeface="+mj-cs"/>
              <a:buAutoNum type="arabicDbPlain"/>
            </a:pPr>
            <a:r>
              <a:rPr lang="ar-JO" sz="2800" dirty="0">
                <a:solidFill>
                  <a:srgbClr val="000000"/>
                </a:solidFill>
                <a:latin typeface="Times New Roman"/>
                <a:ea typeface="Times New Roman"/>
                <a:cs typeface="Simplified Arabic"/>
              </a:rPr>
              <a:t>. الكشف عن فاعلية البرنامج التعليمي في متغير التحصيل لدى طلاب الصف الثامن الأساسي.</a:t>
            </a:r>
            <a:endParaRPr lang="en-US" sz="2800" dirty="0">
              <a:latin typeface="Times New Roman"/>
              <a:ea typeface="Times New Roman"/>
            </a:endParaRPr>
          </a:p>
          <a:p>
            <a:pPr algn="r" rtl="1"/>
            <a:endParaRPr lang="en-US" dirty="0"/>
          </a:p>
        </p:txBody>
      </p:sp>
    </p:spTree>
    <p:extLst>
      <p:ext uri="{BB962C8B-B14F-4D97-AF65-F5344CB8AC3E}">
        <p14:creationId xmlns:p14="http://schemas.microsoft.com/office/powerpoint/2010/main" val="14649659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JO" dirty="0"/>
              <a:t>أهمية البحث</a:t>
            </a:r>
            <a:endParaRPr lang="en-US" dirty="0"/>
          </a:p>
        </p:txBody>
      </p:sp>
      <p:sp>
        <p:nvSpPr>
          <p:cNvPr id="3" name="Content Placeholder 2"/>
          <p:cNvSpPr>
            <a:spLocks noGrp="1"/>
          </p:cNvSpPr>
          <p:nvPr>
            <p:ph idx="1"/>
          </p:nvPr>
        </p:nvSpPr>
        <p:spPr/>
        <p:txBody>
          <a:bodyPr>
            <a:normAutofit fontScale="85000" lnSpcReduction="10000"/>
          </a:bodyPr>
          <a:lstStyle/>
          <a:p>
            <a:pPr algn="r" rtl="1">
              <a:lnSpc>
                <a:spcPct val="170000"/>
              </a:lnSpc>
            </a:pPr>
            <a:r>
              <a:rPr lang="ar-JO" sz="2600" dirty="0"/>
              <a:t>	بناء برنامج تعليمي يسهم في زيادة تحصيل طلاب الصف الثامن في مادة الفيزياء. </a:t>
            </a:r>
          </a:p>
          <a:p>
            <a:pPr algn="r" rtl="1">
              <a:lnSpc>
                <a:spcPct val="170000"/>
              </a:lnSpc>
            </a:pPr>
            <a:r>
              <a:rPr lang="ar-JO" sz="2600" dirty="0"/>
              <a:t>	إن اعتماد استخدام التقنيات المعتمدة على ال </a:t>
            </a:r>
            <a:r>
              <a:rPr lang="en-US" sz="2600" dirty="0"/>
              <a:t>Metaverse </a:t>
            </a:r>
            <a:r>
              <a:rPr lang="ar-JO" sz="2600" dirty="0"/>
              <a:t>في تدريس الفيزياء قد يكون وسيلة مهمة لتسهيل دراسة الفيزياء والتغلب على الصعوبات التي تواجه المتعلمين وتحبيبها لهم. </a:t>
            </a:r>
          </a:p>
          <a:p>
            <a:pPr algn="r" rtl="1">
              <a:lnSpc>
                <a:spcPct val="170000"/>
              </a:lnSpc>
            </a:pPr>
            <a:r>
              <a:rPr lang="ar-JO" sz="2600" dirty="0"/>
              <a:t>	تعزيز قوة التركيز لدى الطلاب الأمر الذي يساعد في رفع مستوى التحصيل. </a:t>
            </a:r>
          </a:p>
          <a:p>
            <a:pPr algn="r" rtl="1">
              <a:lnSpc>
                <a:spcPct val="170000"/>
              </a:lnSpc>
            </a:pPr>
            <a:endParaRPr lang="en-US" dirty="0"/>
          </a:p>
        </p:txBody>
      </p:sp>
    </p:spTree>
    <p:extLst>
      <p:ext uri="{BB962C8B-B14F-4D97-AF65-F5344CB8AC3E}">
        <p14:creationId xmlns:p14="http://schemas.microsoft.com/office/powerpoint/2010/main" val="12605098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lgn="r" rtl="1">
              <a:lnSpc>
                <a:spcPct val="170000"/>
              </a:lnSpc>
              <a:buFont typeface="Wingdings" pitchFamily="2" charset="2"/>
              <a:buChar char="q"/>
            </a:pPr>
            <a:r>
              <a:rPr lang="ar-JO" sz="2800" dirty="0"/>
              <a:t>رفد الميدان التربوي ببرنامج تعليمي باستخدام ال </a:t>
            </a:r>
            <a:r>
              <a:rPr lang="en-US" sz="2800" dirty="0"/>
              <a:t>Metaverse(VR) </a:t>
            </a:r>
            <a:r>
              <a:rPr lang="ar-JO" sz="2800" dirty="0"/>
              <a:t>يزيد من قدرة الطلاب على استيعاب مادة الفيزياء وبالتالي زيادة التحصيل الدراسي. </a:t>
            </a:r>
          </a:p>
          <a:p>
            <a:pPr algn="r" rtl="1">
              <a:lnSpc>
                <a:spcPct val="170000"/>
              </a:lnSpc>
            </a:pPr>
            <a:r>
              <a:rPr lang="ar-JO" sz="2800" dirty="0"/>
              <a:t>	فتح آفاق وأطر جديدة أمام المختصين في المناهج لتطويرها. </a:t>
            </a:r>
          </a:p>
          <a:p>
            <a:pPr algn="r" rtl="1">
              <a:lnSpc>
                <a:spcPct val="170000"/>
              </a:lnSpc>
            </a:pPr>
            <a:r>
              <a:rPr lang="ar-JO" sz="2800" dirty="0"/>
              <a:t>	يضع بين يدي مدرسي الفيزياء استراتيجيات جديدة لتدريسها. </a:t>
            </a:r>
          </a:p>
          <a:p>
            <a:pPr algn="r" rtl="1"/>
            <a:endParaRPr lang="en-US" dirty="0"/>
          </a:p>
          <a:p>
            <a:endParaRPr lang="en-US" dirty="0"/>
          </a:p>
        </p:txBody>
      </p:sp>
    </p:spTree>
    <p:extLst>
      <p:ext uri="{BB962C8B-B14F-4D97-AF65-F5344CB8AC3E}">
        <p14:creationId xmlns:p14="http://schemas.microsoft.com/office/powerpoint/2010/main" val="428070283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image" Target="../media/image1.jpeg" /></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168</TotalTime>
  <Words>921</Words>
  <Application>Microsoft Office PowerPoint</Application>
  <PresentationFormat>On-screen Show (4:3)</PresentationFormat>
  <Paragraphs>120</Paragraphs>
  <Slides>40</Slides>
  <Notes>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Angles</vt:lpstr>
      <vt:lpstr>فاعلية برنامج تعليمي قائم على ال  Metaverse (VR)  في تحسين التحصيل الأكاديمي لطلبة الصف الثامن في مادة الفيزياء</vt:lpstr>
      <vt:lpstr>الملخّص</vt:lpstr>
      <vt:lpstr>PowerPoint Presentation</vt:lpstr>
      <vt:lpstr>مشكلة الدراسة </vt:lpstr>
      <vt:lpstr>أسئلة الدراسة</vt:lpstr>
      <vt:lpstr>فرضيات البحث</vt:lpstr>
      <vt:lpstr>أهداف البحث</vt:lpstr>
      <vt:lpstr>أهمية البحث</vt:lpstr>
      <vt:lpstr>PowerPoint Presentation</vt:lpstr>
      <vt:lpstr>حدود الدراسة</vt:lpstr>
      <vt:lpstr>المصطلحات</vt:lpstr>
      <vt:lpstr>PowerPoint Presentation</vt:lpstr>
      <vt:lpstr>التحصيل الدراسي</vt:lpstr>
      <vt:lpstr>مفهوم الواقع الافتراضي</vt:lpstr>
      <vt:lpstr>خصائص الواقع الافتراضي</vt:lpstr>
      <vt:lpstr>خصائص الواقع الافتراضي</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فاعلية برنامج تعليمي قائم على ال Metaverse (VR)  في تحسين التحصيل الأكاديمي لطلبة الصف الثامن في مادة الفيزياء</dc:title>
  <dc:creator>Zohdi</dc:creator>
  <cp:lastModifiedBy>ابراهيم ابراهيم</cp:lastModifiedBy>
  <cp:revision>16</cp:revision>
  <dcterms:created xsi:type="dcterms:W3CDTF">2006-08-16T00:00:00Z</dcterms:created>
  <dcterms:modified xsi:type="dcterms:W3CDTF">2023-05-19T16:13:55Z</dcterms:modified>
</cp:coreProperties>
</file>