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5" r:id="rId6"/>
    <p:sldId id="269" r:id="rId7"/>
    <p:sldId id="271" r:id="rId8"/>
    <p:sldId id="270" r:id="rId9"/>
    <p:sldId id="272" r:id="rId10"/>
    <p:sldId id="261" r:id="rId11"/>
    <p:sldId id="262" r:id="rId12"/>
    <p:sldId id="263" r:id="rId13"/>
    <p:sldId id="264"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FB8"/>
    <a:srgbClr val="EC86EC"/>
    <a:srgbClr val="F28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601DA-1120-4506-BC89-0D2F448480B2}"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endParaRPr lang="en-US"/>
        </a:p>
      </dgm:t>
    </dgm:pt>
    <dgm:pt modelId="{3701766B-F2DA-4E40-BC1D-D2B4514BFB55}">
      <dgm:prSet phldrT="[Text]"/>
      <dgm:spPr/>
      <dgm:t>
        <a:bodyPr/>
        <a:lstStyle/>
        <a:p>
          <a:pPr rtl="1"/>
          <a:r>
            <a:rPr lang="ar-JO" dirty="0"/>
            <a:t>مراعاة خصائص جيل (</a:t>
          </a:r>
          <a:r>
            <a:rPr lang="en-US" dirty="0"/>
            <a:t>Z</a:t>
          </a:r>
          <a:r>
            <a:rPr lang="ar-JO" dirty="0"/>
            <a:t>)</a:t>
          </a:r>
          <a:endParaRPr lang="en-US" dirty="0"/>
        </a:p>
      </dgm:t>
    </dgm:pt>
    <dgm:pt modelId="{D52C8B7D-5D63-4F9E-9E45-97A756D7A2B5}" type="parTrans" cxnId="{12C59676-6BFD-4E21-BE34-786894F0AB44}">
      <dgm:prSet/>
      <dgm:spPr/>
      <dgm:t>
        <a:bodyPr/>
        <a:lstStyle/>
        <a:p>
          <a:endParaRPr lang="en-US"/>
        </a:p>
      </dgm:t>
    </dgm:pt>
    <dgm:pt modelId="{26218821-CC15-4283-A4C6-E5464A9C8A1A}" type="sibTrans" cxnId="{12C59676-6BFD-4E21-BE34-786894F0AB44}">
      <dgm:prSet/>
      <dgm:spPr/>
      <dgm:t>
        <a:bodyPr/>
        <a:lstStyle/>
        <a:p>
          <a:endParaRPr lang="en-US"/>
        </a:p>
      </dgm:t>
    </dgm:pt>
    <dgm:pt modelId="{C0D356CF-1DC1-4F9E-962B-0F2A40EA3651}">
      <dgm:prSet phldrT="[Text]"/>
      <dgm:spPr/>
      <dgm:t>
        <a:bodyPr/>
        <a:lstStyle/>
        <a:p>
          <a:r>
            <a:rPr lang="ar-JO" dirty="0"/>
            <a:t>التفاعل</a:t>
          </a:r>
          <a:endParaRPr lang="en-US" dirty="0"/>
        </a:p>
      </dgm:t>
    </dgm:pt>
    <dgm:pt modelId="{DC9848EC-0CD4-4FE6-B3EE-2FA41D68EA96}" type="parTrans" cxnId="{C77B6ABB-BB7A-42CC-AA84-A122D59624C7}">
      <dgm:prSet/>
      <dgm:spPr/>
      <dgm:t>
        <a:bodyPr/>
        <a:lstStyle/>
        <a:p>
          <a:endParaRPr lang="en-US"/>
        </a:p>
      </dgm:t>
    </dgm:pt>
    <dgm:pt modelId="{298015AE-2A76-4DF3-9B5C-12997E5715C8}" type="sibTrans" cxnId="{C77B6ABB-BB7A-42CC-AA84-A122D59624C7}">
      <dgm:prSet/>
      <dgm:spPr/>
      <dgm:t>
        <a:bodyPr/>
        <a:lstStyle/>
        <a:p>
          <a:endParaRPr lang="en-US"/>
        </a:p>
      </dgm:t>
    </dgm:pt>
    <dgm:pt modelId="{C84EC89F-6D11-458A-BDBE-1DB6F11ABC93}">
      <dgm:prSet phldrT="[Text]"/>
      <dgm:spPr/>
      <dgm:t>
        <a:bodyPr/>
        <a:lstStyle/>
        <a:p>
          <a:r>
            <a:rPr lang="ar-JO" dirty="0"/>
            <a:t>التجربة</a:t>
          </a:r>
          <a:endParaRPr lang="en-US" dirty="0"/>
        </a:p>
      </dgm:t>
    </dgm:pt>
    <dgm:pt modelId="{E1014DA6-8605-4124-BEC2-5F8EF74AD161}" type="parTrans" cxnId="{53419D24-27DF-4A0C-8872-AA4C5B3164DC}">
      <dgm:prSet/>
      <dgm:spPr/>
      <dgm:t>
        <a:bodyPr/>
        <a:lstStyle/>
        <a:p>
          <a:endParaRPr lang="en-US"/>
        </a:p>
      </dgm:t>
    </dgm:pt>
    <dgm:pt modelId="{558E46EF-EE7E-4D8E-9CF1-D9E84F6BB242}" type="sibTrans" cxnId="{53419D24-27DF-4A0C-8872-AA4C5B3164DC}">
      <dgm:prSet/>
      <dgm:spPr/>
      <dgm:t>
        <a:bodyPr/>
        <a:lstStyle/>
        <a:p>
          <a:endParaRPr lang="en-US"/>
        </a:p>
      </dgm:t>
    </dgm:pt>
    <dgm:pt modelId="{12981D7C-376E-43D4-8D02-204F186337F6}">
      <dgm:prSet phldrT="[Text]"/>
      <dgm:spPr/>
      <dgm:t>
        <a:bodyPr/>
        <a:lstStyle/>
        <a:p>
          <a:r>
            <a:rPr lang="ar-JO" dirty="0"/>
            <a:t>الرقمنة</a:t>
          </a:r>
          <a:endParaRPr lang="en-US" dirty="0"/>
        </a:p>
      </dgm:t>
    </dgm:pt>
    <dgm:pt modelId="{A7E8A4DF-3035-45FE-B8DB-A89D19DB4FAE}" type="parTrans" cxnId="{E65BB0D1-33B1-46CF-A895-9F015E48383C}">
      <dgm:prSet/>
      <dgm:spPr/>
      <dgm:t>
        <a:bodyPr/>
        <a:lstStyle/>
        <a:p>
          <a:endParaRPr lang="en-US"/>
        </a:p>
      </dgm:t>
    </dgm:pt>
    <dgm:pt modelId="{9BB2D721-F30E-4EF3-A87F-B9F023272D5F}" type="sibTrans" cxnId="{E65BB0D1-33B1-46CF-A895-9F015E48383C}">
      <dgm:prSet/>
      <dgm:spPr/>
      <dgm:t>
        <a:bodyPr/>
        <a:lstStyle/>
        <a:p>
          <a:endParaRPr lang="en-US"/>
        </a:p>
      </dgm:t>
    </dgm:pt>
    <dgm:pt modelId="{91239743-1973-4D1E-8DB3-5B08ED951E6A}">
      <dgm:prSet phldrT="[Text]"/>
      <dgm:spPr/>
      <dgm:t>
        <a:bodyPr/>
        <a:lstStyle/>
        <a:p>
          <a:r>
            <a:rPr lang="ar-JO" dirty="0"/>
            <a:t>المتعة والفائدة دمج</a:t>
          </a:r>
          <a:endParaRPr lang="en-US" dirty="0"/>
        </a:p>
      </dgm:t>
    </dgm:pt>
    <dgm:pt modelId="{0C93673B-57F3-42CC-96B6-384BE689FB9C}" type="parTrans" cxnId="{B0EE9A4D-CC7C-4EC8-9F14-2C52E775B8E4}">
      <dgm:prSet/>
      <dgm:spPr/>
      <dgm:t>
        <a:bodyPr/>
        <a:lstStyle/>
        <a:p>
          <a:endParaRPr lang="en-US"/>
        </a:p>
      </dgm:t>
    </dgm:pt>
    <dgm:pt modelId="{99DC9716-E601-49B0-8A9F-49663E1A90FC}" type="sibTrans" cxnId="{B0EE9A4D-CC7C-4EC8-9F14-2C52E775B8E4}">
      <dgm:prSet/>
      <dgm:spPr/>
      <dgm:t>
        <a:bodyPr/>
        <a:lstStyle/>
        <a:p>
          <a:endParaRPr lang="en-US"/>
        </a:p>
      </dgm:t>
    </dgm:pt>
    <dgm:pt modelId="{ABFA63B4-D84F-4DD2-A269-D5FB6CCCDCF3}">
      <dgm:prSet phldrT="[Text]"/>
      <dgm:spPr/>
      <dgm:t>
        <a:bodyPr/>
        <a:lstStyle/>
        <a:p>
          <a:r>
            <a:rPr lang="ar-JO" dirty="0"/>
            <a:t>العالم الافتراضي</a:t>
          </a:r>
          <a:endParaRPr lang="en-US" dirty="0"/>
        </a:p>
      </dgm:t>
    </dgm:pt>
    <dgm:pt modelId="{1DC47E3C-9489-4E49-BE4C-B484E2048DDB}" type="parTrans" cxnId="{C0204B27-A2BA-4301-AE66-6DEA5702E008}">
      <dgm:prSet/>
      <dgm:spPr/>
      <dgm:t>
        <a:bodyPr/>
        <a:lstStyle/>
        <a:p>
          <a:endParaRPr lang="en-US"/>
        </a:p>
      </dgm:t>
    </dgm:pt>
    <dgm:pt modelId="{F98ACDAC-1771-47B5-938F-6882A4F2D60F}" type="sibTrans" cxnId="{C0204B27-A2BA-4301-AE66-6DEA5702E008}">
      <dgm:prSet/>
      <dgm:spPr/>
      <dgm:t>
        <a:bodyPr/>
        <a:lstStyle/>
        <a:p>
          <a:endParaRPr lang="en-US"/>
        </a:p>
      </dgm:t>
    </dgm:pt>
    <dgm:pt modelId="{DF845170-7581-4450-92B9-294E964E7D68}">
      <dgm:prSet phldrT="[Text]"/>
      <dgm:spPr/>
      <dgm:t>
        <a:bodyPr/>
        <a:lstStyle/>
        <a:p>
          <a:r>
            <a:rPr lang="ar-JO" dirty="0"/>
            <a:t>العالم الحقيقي</a:t>
          </a:r>
          <a:endParaRPr lang="en-US" dirty="0"/>
        </a:p>
      </dgm:t>
    </dgm:pt>
    <dgm:pt modelId="{D7BEDB74-4334-48E1-B257-967B0761C1EF}" type="parTrans" cxnId="{E138B819-4678-43DE-9DC4-3A7158D07C98}">
      <dgm:prSet/>
      <dgm:spPr/>
      <dgm:t>
        <a:bodyPr/>
        <a:lstStyle/>
        <a:p>
          <a:endParaRPr lang="en-US"/>
        </a:p>
      </dgm:t>
    </dgm:pt>
    <dgm:pt modelId="{6F4DBC2D-2802-4D93-80B5-C4D52B0553D8}" type="sibTrans" cxnId="{E138B819-4678-43DE-9DC4-3A7158D07C98}">
      <dgm:prSet/>
      <dgm:spPr/>
      <dgm:t>
        <a:bodyPr/>
        <a:lstStyle/>
        <a:p>
          <a:endParaRPr lang="en-US"/>
        </a:p>
      </dgm:t>
    </dgm:pt>
    <dgm:pt modelId="{0991D583-0613-4276-A7D6-CC77F0F8C99F}">
      <dgm:prSet phldrT="[Text]"/>
      <dgm:spPr/>
      <dgm:t>
        <a:bodyPr/>
        <a:lstStyle/>
        <a:p>
          <a:r>
            <a:rPr lang="ar-JO" dirty="0"/>
            <a:t>تحقق أهداف المنظومة التربوية</a:t>
          </a:r>
          <a:endParaRPr lang="en-US" dirty="0"/>
        </a:p>
      </dgm:t>
    </dgm:pt>
    <dgm:pt modelId="{2CC62BD4-78D3-41C9-AC93-6558B6CECFB2}" type="parTrans" cxnId="{EF50A15E-5781-46CB-A936-61D4C99F3B13}">
      <dgm:prSet/>
      <dgm:spPr/>
      <dgm:t>
        <a:bodyPr/>
        <a:lstStyle/>
        <a:p>
          <a:endParaRPr lang="en-US"/>
        </a:p>
      </dgm:t>
    </dgm:pt>
    <dgm:pt modelId="{A82ADF89-753B-47FF-B839-27A6F1BAFAB9}" type="sibTrans" cxnId="{EF50A15E-5781-46CB-A936-61D4C99F3B13}">
      <dgm:prSet/>
      <dgm:spPr/>
      <dgm:t>
        <a:bodyPr/>
        <a:lstStyle/>
        <a:p>
          <a:endParaRPr lang="en-US"/>
        </a:p>
      </dgm:t>
    </dgm:pt>
    <dgm:pt modelId="{DED557B6-533A-4EC7-8DA5-608D0B4B5BBE}">
      <dgm:prSet phldrT="[Text]"/>
      <dgm:spPr/>
      <dgm:t>
        <a:bodyPr/>
        <a:lstStyle/>
        <a:p>
          <a:r>
            <a:rPr lang="ar-JO" dirty="0"/>
            <a:t>كفاءة </a:t>
          </a:r>
        </a:p>
        <a:p>
          <a:r>
            <a:rPr lang="ar-JO" dirty="0"/>
            <a:t>فاعلية </a:t>
          </a:r>
        </a:p>
        <a:p>
          <a:r>
            <a:rPr lang="ar-JO" dirty="0"/>
            <a:t>جودة </a:t>
          </a:r>
          <a:endParaRPr lang="en-US" dirty="0"/>
        </a:p>
      </dgm:t>
    </dgm:pt>
    <dgm:pt modelId="{1AA37F08-F5F0-48E5-86CB-3758CF569B57}" type="parTrans" cxnId="{30106034-EDB0-4EB6-8E00-6EA2A12CA32C}">
      <dgm:prSet/>
      <dgm:spPr/>
      <dgm:t>
        <a:bodyPr/>
        <a:lstStyle/>
        <a:p>
          <a:endParaRPr lang="en-US"/>
        </a:p>
      </dgm:t>
    </dgm:pt>
    <dgm:pt modelId="{9825D0B3-2A7E-4DD6-80AC-9F508BE078F1}" type="sibTrans" cxnId="{30106034-EDB0-4EB6-8E00-6EA2A12CA32C}">
      <dgm:prSet/>
      <dgm:spPr/>
      <dgm:t>
        <a:bodyPr/>
        <a:lstStyle/>
        <a:p>
          <a:endParaRPr lang="en-US"/>
        </a:p>
      </dgm:t>
    </dgm:pt>
    <dgm:pt modelId="{83B4D30C-5825-430E-8EB3-D1A09D39E2D4}" type="pres">
      <dgm:prSet presAssocID="{B7F601DA-1120-4506-BC89-0D2F448480B2}" presName="Name0" presStyleCnt="0">
        <dgm:presLayoutVars>
          <dgm:chMax val="3"/>
          <dgm:chPref val="3"/>
          <dgm:bulletEnabled val="1"/>
          <dgm:dir val="rev"/>
          <dgm:animLvl val="lvl"/>
        </dgm:presLayoutVars>
      </dgm:prSet>
      <dgm:spPr/>
    </dgm:pt>
    <dgm:pt modelId="{A112C95D-BB99-4648-A855-376454F550D2}" type="pres">
      <dgm:prSet presAssocID="{B7F601DA-1120-4506-BC89-0D2F448480B2}" presName="arc1" presStyleLbl="node1" presStyleIdx="0" presStyleCnt="4"/>
      <dgm:spPr/>
    </dgm:pt>
    <dgm:pt modelId="{32EC4A6F-FAC0-48AE-8C2B-EC2B5FED8EB6}" type="pres">
      <dgm:prSet presAssocID="{B7F601DA-1120-4506-BC89-0D2F448480B2}" presName="arc3" presStyleLbl="node1" presStyleIdx="1" presStyleCnt="4"/>
      <dgm:spPr/>
    </dgm:pt>
    <dgm:pt modelId="{4355F91F-EC43-4147-B1D3-F69E009BCDC4}" type="pres">
      <dgm:prSet presAssocID="{B7F601DA-1120-4506-BC89-0D2F448480B2}" presName="parentText2" presStyleLbl="revTx" presStyleIdx="0" presStyleCnt="3">
        <dgm:presLayoutVars>
          <dgm:chMax val="4"/>
          <dgm:chPref val="3"/>
          <dgm:bulletEnabled val="1"/>
        </dgm:presLayoutVars>
      </dgm:prSet>
      <dgm:spPr/>
    </dgm:pt>
    <dgm:pt modelId="{E126DD41-208E-413E-A560-85B66DA17C13}" type="pres">
      <dgm:prSet presAssocID="{B7F601DA-1120-4506-BC89-0D2F448480B2}" presName="arc2" presStyleLbl="node1" presStyleIdx="2" presStyleCnt="4"/>
      <dgm:spPr/>
    </dgm:pt>
    <dgm:pt modelId="{D47E07C1-1D34-43F9-88EE-6A4E080AC452}" type="pres">
      <dgm:prSet presAssocID="{B7F601DA-1120-4506-BC89-0D2F448480B2}" presName="arc4" presStyleLbl="node1" presStyleIdx="3" presStyleCnt="4"/>
      <dgm:spPr/>
    </dgm:pt>
    <dgm:pt modelId="{A0F8A0ED-FC7E-4C1D-BDA2-0E2D8A48E9E2}" type="pres">
      <dgm:prSet presAssocID="{B7F601DA-1120-4506-BC89-0D2F448480B2}" presName="parentText3" presStyleLbl="revTx" presStyleIdx="1" presStyleCnt="3">
        <dgm:presLayoutVars>
          <dgm:chMax val="1"/>
          <dgm:chPref val="1"/>
          <dgm:bulletEnabled val="1"/>
        </dgm:presLayoutVars>
      </dgm:prSet>
      <dgm:spPr/>
    </dgm:pt>
    <dgm:pt modelId="{56EBEC31-7D1A-43BF-AB56-A28A640EC791}" type="pres">
      <dgm:prSet presAssocID="{B7F601DA-1120-4506-BC89-0D2F448480B2}" presName="middleComposite" presStyleCnt="0"/>
      <dgm:spPr/>
    </dgm:pt>
    <dgm:pt modelId="{06FD9144-AA72-4F0F-BABD-D897539CD081}" type="pres">
      <dgm:prSet presAssocID="{ABFA63B4-D84F-4DD2-A269-D5FB6CCCDCF3}" presName="circ1" presStyleLbl="vennNode1" presStyleIdx="0" presStyleCnt="8"/>
      <dgm:spPr/>
    </dgm:pt>
    <dgm:pt modelId="{38246499-022D-4F8C-8E1F-13F43D3C9876}" type="pres">
      <dgm:prSet presAssocID="{ABFA63B4-D84F-4DD2-A269-D5FB6CCCDCF3}" presName="circ1Tx" presStyleLbl="revTx" presStyleIdx="1" presStyleCnt="3">
        <dgm:presLayoutVars>
          <dgm:chMax val="0"/>
          <dgm:chPref val="0"/>
        </dgm:presLayoutVars>
      </dgm:prSet>
      <dgm:spPr/>
    </dgm:pt>
    <dgm:pt modelId="{75410A40-DC93-4599-B02F-9936FD5762EF}" type="pres">
      <dgm:prSet presAssocID="{DF845170-7581-4450-92B9-294E964E7D68}" presName="circ2" presStyleLbl="vennNode1" presStyleIdx="1" presStyleCnt="8"/>
      <dgm:spPr/>
    </dgm:pt>
    <dgm:pt modelId="{B1D1BBB2-1A0E-49C4-B158-4E393B8F2C12}" type="pres">
      <dgm:prSet presAssocID="{DF845170-7581-4450-92B9-294E964E7D68}" presName="circ2Tx" presStyleLbl="revTx" presStyleIdx="1" presStyleCnt="3">
        <dgm:presLayoutVars>
          <dgm:chMax val="0"/>
          <dgm:chPref val="0"/>
        </dgm:presLayoutVars>
      </dgm:prSet>
      <dgm:spPr/>
    </dgm:pt>
    <dgm:pt modelId="{EB433720-A255-45B6-9B69-9E0B7ECEF783}" type="pres">
      <dgm:prSet presAssocID="{B7F601DA-1120-4506-BC89-0D2F448480B2}" presName="leftComposite" presStyleCnt="0"/>
      <dgm:spPr/>
    </dgm:pt>
    <dgm:pt modelId="{9D86CEA9-0ADB-4E24-AE5E-7FA95529EC8D}" type="pres">
      <dgm:prSet presAssocID="{C0D356CF-1DC1-4F9E-962B-0F2A40EA3651}" presName="childText1_1" presStyleLbl="vennNode1" presStyleIdx="2" presStyleCnt="8">
        <dgm:presLayoutVars>
          <dgm:chMax val="0"/>
          <dgm:chPref val="0"/>
        </dgm:presLayoutVars>
      </dgm:prSet>
      <dgm:spPr/>
    </dgm:pt>
    <dgm:pt modelId="{4A3919B3-8D85-448A-B5CC-8AC74F44CE5B}" type="pres">
      <dgm:prSet presAssocID="{C0D356CF-1DC1-4F9E-962B-0F2A40EA3651}" presName="ellipse1" presStyleLbl="vennNode1" presStyleIdx="3" presStyleCnt="8"/>
      <dgm:spPr/>
    </dgm:pt>
    <dgm:pt modelId="{0A7D664B-EF99-4789-A2B3-D46677A81CB6}" type="pres">
      <dgm:prSet presAssocID="{C0D356CF-1DC1-4F9E-962B-0F2A40EA3651}" presName="ellipse2" presStyleLbl="vennNode1" presStyleIdx="4" presStyleCnt="8"/>
      <dgm:spPr/>
    </dgm:pt>
    <dgm:pt modelId="{EAD514C3-BC6E-4793-83F9-BFB4640B78C3}" type="pres">
      <dgm:prSet presAssocID="{C84EC89F-6D11-458A-BDBE-1DB6F11ABC93}" presName="childText1_2" presStyleLbl="vennNode1" presStyleIdx="5" presStyleCnt="8">
        <dgm:presLayoutVars>
          <dgm:chMax val="0"/>
          <dgm:chPref val="0"/>
        </dgm:presLayoutVars>
      </dgm:prSet>
      <dgm:spPr/>
    </dgm:pt>
    <dgm:pt modelId="{0AE767F5-DC5A-4772-A086-E2969CFC5D04}" type="pres">
      <dgm:prSet presAssocID="{C84EC89F-6D11-458A-BDBE-1DB6F11ABC93}" presName="ellipse3" presStyleLbl="vennNode1" presStyleIdx="6" presStyleCnt="8"/>
      <dgm:spPr/>
    </dgm:pt>
    <dgm:pt modelId="{0A915F17-4803-4BCF-A199-EFC42928B2E4}" type="pres">
      <dgm:prSet presAssocID="{12981D7C-376E-43D4-8D02-204F186337F6}" presName="childText1_3" presStyleLbl="vennNode1" presStyleIdx="7" presStyleCnt="8">
        <dgm:presLayoutVars>
          <dgm:chMax val="0"/>
          <dgm:chPref val="0"/>
        </dgm:presLayoutVars>
      </dgm:prSet>
      <dgm:spPr/>
    </dgm:pt>
    <dgm:pt modelId="{3ED4D2A8-E086-4EC4-9A33-31E57B055EF6}" type="pres">
      <dgm:prSet presAssocID="{B7F601DA-1120-4506-BC89-0D2F448480B2}" presName="rightChild" presStyleLbl="node2" presStyleIdx="0" presStyleCnt="1">
        <dgm:presLayoutVars>
          <dgm:chMax val="0"/>
          <dgm:chPref val="0"/>
        </dgm:presLayoutVars>
      </dgm:prSet>
      <dgm:spPr/>
    </dgm:pt>
    <dgm:pt modelId="{053BB055-6D04-4E4E-8FF5-E30D9F354062}" type="pres">
      <dgm:prSet presAssocID="{B7F601DA-1120-4506-BC89-0D2F448480B2}" presName="parentText1" presStyleLbl="revTx" presStyleIdx="2" presStyleCnt="3">
        <dgm:presLayoutVars>
          <dgm:chMax val="4"/>
          <dgm:chPref val="3"/>
          <dgm:bulletEnabled val="1"/>
        </dgm:presLayoutVars>
      </dgm:prSet>
      <dgm:spPr/>
    </dgm:pt>
  </dgm:ptLst>
  <dgm:cxnLst>
    <dgm:cxn modelId="{693CEB08-9D26-4B32-8BFA-C77FF6D67564}" type="presOf" srcId="{DF845170-7581-4450-92B9-294E964E7D68}" destId="{B1D1BBB2-1A0E-49C4-B158-4E393B8F2C12}" srcOrd="1" destOrd="0" presId="urn:microsoft.com/office/officeart/2009/3/layout/PhasedProcess"/>
    <dgm:cxn modelId="{E138B819-4678-43DE-9DC4-3A7158D07C98}" srcId="{91239743-1973-4D1E-8DB3-5B08ED951E6A}" destId="{DF845170-7581-4450-92B9-294E964E7D68}" srcOrd="1" destOrd="0" parTransId="{D7BEDB74-4334-48E1-B257-967B0761C1EF}" sibTransId="{6F4DBC2D-2802-4D93-80B5-C4D52B0553D8}"/>
    <dgm:cxn modelId="{B080451D-9F1E-49F7-9EB9-FADD3041B125}" type="presOf" srcId="{B7F601DA-1120-4506-BC89-0D2F448480B2}" destId="{83B4D30C-5825-430E-8EB3-D1A09D39E2D4}" srcOrd="0" destOrd="0" presId="urn:microsoft.com/office/officeart/2009/3/layout/PhasedProcess"/>
    <dgm:cxn modelId="{516D0222-96F1-436D-B3DE-BB975873B81D}" type="presOf" srcId="{ABFA63B4-D84F-4DD2-A269-D5FB6CCCDCF3}" destId="{06FD9144-AA72-4F0F-BABD-D897539CD081}" srcOrd="0" destOrd="0" presId="urn:microsoft.com/office/officeart/2009/3/layout/PhasedProcess"/>
    <dgm:cxn modelId="{53419D24-27DF-4A0C-8872-AA4C5B3164DC}" srcId="{3701766B-F2DA-4E40-BC1D-D2B4514BFB55}" destId="{C84EC89F-6D11-458A-BDBE-1DB6F11ABC93}" srcOrd="1" destOrd="0" parTransId="{E1014DA6-8605-4124-BEC2-5F8EF74AD161}" sibTransId="{558E46EF-EE7E-4D8E-9CF1-D9E84F6BB242}"/>
    <dgm:cxn modelId="{C0204B27-A2BA-4301-AE66-6DEA5702E008}" srcId="{91239743-1973-4D1E-8DB3-5B08ED951E6A}" destId="{ABFA63B4-D84F-4DD2-A269-D5FB6CCCDCF3}" srcOrd="0" destOrd="0" parTransId="{1DC47E3C-9489-4E49-BE4C-B484E2048DDB}" sibTransId="{F98ACDAC-1771-47B5-938F-6882A4F2D60F}"/>
    <dgm:cxn modelId="{30106034-EDB0-4EB6-8E00-6EA2A12CA32C}" srcId="{0991D583-0613-4276-A7D6-CC77F0F8C99F}" destId="{DED557B6-533A-4EC7-8DA5-608D0B4B5BBE}" srcOrd="0" destOrd="0" parTransId="{1AA37F08-F5F0-48E5-86CB-3758CF569B57}" sibTransId="{9825D0B3-2A7E-4DD6-80AC-9F508BE078F1}"/>
    <dgm:cxn modelId="{EF50A15E-5781-46CB-A936-61D4C99F3B13}" srcId="{B7F601DA-1120-4506-BC89-0D2F448480B2}" destId="{0991D583-0613-4276-A7D6-CC77F0F8C99F}" srcOrd="2" destOrd="0" parTransId="{2CC62BD4-78D3-41C9-AC93-6558B6CECFB2}" sibTransId="{A82ADF89-753B-47FF-B839-27A6F1BAFAB9}"/>
    <dgm:cxn modelId="{DBD6306C-5B95-4C08-A9D7-5B613EC11B5C}" type="presOf" srcId="{C0D356CF-1DC1-4F9E-962B-0F2A40EA3651}" destId="{9D86CEA9-0ADB-4E24-AE5E-7FA95529EC8D}" srcOrd="0" destOrd="0" presId="urn:microsoft.com/office/officeart/2009/3/layout/PhasedProcess"/>
    <dgm:cxn modelId="{B0EE9A4D-CC7C-4EC8-9F14-2C52E775B8E4}" srcId="{B7F601DA-1120-4506-BC89-0D2F448480B2}" destId="{91239743-1973-4D1E-8DB3-5B08ED951E6A}" srcOrd="1" destOrd="0" parTransId="{0C93673B-57F3-42CC-96B6-384BE689FB9C}" sibTransId="{99DC9716-E601-49B0-8A9F-49663E1A90FC}"/>
    <dgm:cxn modelId="{659E3450-74CB-4D22-A706-DACAB0C8D271}" type="presOf" srcId="{91239743-1973-4D1E-8DB3-5B08ED951E6A}" destId="{4355F91F-EC43-4147-B1D3-F69E009BCDC4}" srcOrd="0" destOrd="0" presId="urn:microsoft.com/office/officeart/2009/3/layout/PhasedProcess"/>
    <dgm:cxn modelId="{998A9771-435A-412E-9EA0-1969D81DAE12}" type="presOf" srcId="{C84EC89F-6D11-458A-BDBE-1DB6F11ABC93}" destId="{EAD514C3-BC6E-4793-83F9-BFB4640B78C3}" srcOrd="0" destOrd="0" presId="urn:microsoft.com/office/officeart/2009/3/layout/PhasedProcess"/>
    <dgm:cxn modelId="{12C59676-6BFD-4E21-BE34-786894F0AB44}" srcId="{B7F601DA-1120-4506-BC89-0D2F448480B2}" destId="{3701766B-F2DA-4E40-BC1D-D2B4514BFB55}" srcOrd="0" destOrd="0" parTransId="{D52C8B7D-5D63-4F9E-9E45-97A756D7A2B5}" sibTransId="{26218821-CC15-4283-A4C6-E5464A9C8A1A}"/>
    <dgm:cxn modelId="{8015E258-8DFC-4483-A656-BFF253BBAD76}" type="presOf" srcId="{0991D583-0613-4276-A7D6-CC77F0F8C99F}" destId="{A0F8A0ED-FC7E-4C1D-BDA2-0E2D8A48E9E2}" srcOrd="0" destOrd="0" presId="urn:microsoft.com/office/officeart/2009/3/layout/PhasedProcess"/>
    <dgm:cxn modelId="{054F4379-B749-46CD-929C-7EDDACADB02E}" type="presOf" srcId="{DF845170-7581-4450-92B9-294E964E7D68}" destId="{75410A40-DC93-4599-B02F-9936FD5762EF}" srcOrd="0" destOrd="0" presId="urn:microsoft.com/office/officeart/2009/3/layout/PhasedProcess"/>
    <dgm:cxn modelId="{E9ACAA5A-25E3-44F7-B3A7-74EF6B10733A}" type="presOf" srcId="{DED557B6-533A-4EC7-8DA5-608D0B4B5BBE}" destId="{3ED4D2A8-E086-4EC4-9A33-31E57B055EF6}" srcOrd="0" destOrd="0" presId="urn:microsoft.com/office/officeart/2009/3/layout/PhasedProcess"/>
    <dgm:cxn modelId="{3543087C-9FD1-4F23-947E-4989EDFF439D}" type="presOf" srcId="{3701766B-F2DA-4E40-BC1D-D2B4514BFB55}" destId="{053BB055-6D04-4E4E-8FF5-E30D9F354062}" srcOrd="0" destOrd="0" presId="urn:microsoft.com/office/officeart/2009/3/layout/PhasedProcess"/>
    <dgm:cxn modelId="{83AFC2B6-20A8-4D5B-A03E-BBCA7D5A4762}" type="presOf" srcId="{ABFA63B4-D84F-4DD2-A269-D5FB6CCCDCF3}" destId="{38246499-022D-4F8C-8E1F-13F43D3C9876}" srcOrd="1" destOrd="0" presId="urn:microsoft.com/office/officeart/2009/3/layout/PhasedProcess"/>
    <dgm:cxn modelId="{C77B6ABB-BB7A-42CC-AA84-A122D59624C7}" srcId="{3701766B-F2DA-4E40-BC1D-D2B4514BFB55}" destId="{C0D356CF-1DC1-4F9E-962B-0F2A40EA3651}" srcOrd="0" destOrd="0" parTransId="{DC9848EC-0CD4-4FE6-B3EE-2FA41D68EA96}" sibTransId="{298015AE-2A76-4DF3-9B5C-12997E5715C8}"/>
    <dgm:cxn modelId="{E65BB0D1-33B1-46CF-A895-9F015E48383C}" srcId="{3701766B-F2DA-4E40-BC1D-D2B4514BFB55}" destId="{12981D7C-376E-43D4-8D02-204F186337F6}" srcOrd="2" destOrd="0" parTransId="{A7E8A4DF-3035-45FE-B8DB-A89D19DB4FAE}" sibTransId="{9BB2D721-F30E-4EF3-A87F-B9F023272D5F}"/>
    <dgm:cxn modelId="{48D7E3F4-7F06-40D4-BDA3-247E6BFBB626}" type="presOf" srcId="{12981D7C-376E-43D4-8D02-204F186337F6}" destId="{0A915F17-4803-4BCF-A199-EFC42928B2E4}" srcOrd="0" destOrd="0" presId="urn:microsoft.com/office/officeart/2009/3/layout/PhasedProcess"/>
    <dgm:cxn modelId="{AE7DAB45-DDA3-47C2-A66A-7A23339B19BD}" type="presParOf" srcId="{83B4D30C-5825-430E-8EB3-D1A09D39E2D4}" destId="{A112C95D-BB99-4648-A855-376454F550D2}" srcOrd="0" destOrd="0" presId="urn:microsoft.com/office/officeart/2009/3/layout/PhasedProcess"/>
    <dgm:cxn modelId="{9F45114B-6FE4-4E89-B761-A6F6035BA841}" type="presParOf" srcId="{83B4D30C-5825-430E-8EB3-D1A09D39E2D4}" destId="{32EC4A6F-FAC0-48AE-8C2B-EC2B5FED8EB6}" srcOrd="1" destOrd="0" presId="urn:microsoft.com/office/officeart/2009/3/layout/PhasedProcess"/>
    <dgm:cxn modelId="{85F4FD3D-A1C5-4396-B79F-1CE13FC4B6E6}" type="presParOf" srcId="{83B4D30C-5825-430E-8EB3-D1A09D39E2D4}" destId="{4355F91F-EC43-4147-B1D3-F69E009BCDC4}" srcOrd="2" destOrd="0" presId="urn:microsoft.com/office/officeart/2009/3/layout/PhasedProcess"/>
    <dgm:cxn modelId="{03A5D80A-3C5F-4F43-B47D-18C13D86E78F}" type="presParOf" srcId="{83B4D30C-5825-430E-8EB3-D1A09D39E2D4}" destId="{E126DD41-208E-413E-A560-85B66DA17C13}" srcOrd="3" destOrd="0" presId="urn:microsoft.com/office/officeart/2009/3/layout/PhasedProcess"/>
    <dgm:cxn modelId="{B93271CE-E0E1-47C8-8799-06B42697A7AC}" type="presParOf" srcId="{83B4D30C-5825-430E-8EB3-D1A09D39E2D4}" destId="{D47E07C1-1D34-43F9-88EE-6A4E080AC452}" srcOrd="4" destOrd="0" presId="urn:microsoft.com/office/officeart/2009/3/layout/PhasedProcess"/>
    <dgm:cxn modelId="{B45A337D-F978-4436-B832-57AE144C487F}" type="presParOf" srcId="{83B4D30C-5825-430E-8EB3-D1A09D39E2D4}" destId="{A0F8A0ED-FC7E-4C1D-BDA2-0E2D8A48E9E2}" srcOrd="5" destOrd="0" presId="urn:microsoft.com/office/officeart/2009/3/layout/PhasedProcess"/>
    <dgm:cxn modelId="{DFDA1F30-30D5-4A8E-9BFF-D4CF33F04965}" type="presParOf" srcId="{83B4D30C-5825-430E-8EB3-D1A09D39E2D4}" destId="{56EBEC31-7D1A-43BF-AB56-A28A640EC791}" srcOrd="6" destOrd="0" presId="urn:microsoft.com/office/officeart/2009/3/layout/PhasedProcess"/>
    <dgm:cxn modelId="{325EC32A-56B7-49C8-9918-7781D326C78A}" type="presParOf" srcId="{56EBEC31-7D1A-43BF-AB56-A28A640EC791}" destId="{06FD9144-AA72-4F0F-BABD-D897539CD081}" srcOrd="0" destOrd="0" presId="urn:microsoft.com/office/officeart/2009/3/layout/PhasedProcess"/>
    <dgm:cxn modelId="{C34869D4-34E7-4842-B0EF-2BEF83C1F5D3}" type="presParOf" srcId="{56EBEC31-7D1A-43BF-AB56-A28A640EC791}" destId="{38246499-022D-4F8C-8E1F-13F43D3C9876}" srcOrd="1" destOrd="0" presId="urn:microsoft.com/office/officeart/2009/3/layout/PhasedProcess"/>
    <dgm:cxn modelId="{9AC453B5-6058-4D5D-8076-CD751AA20ED3}" type="presParOf" srcId="{56EBEC31-7D1A-43BF-AB56-A28A640EC791}" destId="{75410A40-DC93-4599-B02F-9936FD5762EF}" srcOrd="2" destOrd="0" presId="urn:microsoft.com/office/officeart/2009/3/layout/PhasedProcess"/>
    <dgm:cxn modelId="{040E6DD6-60B3-42CC-8F29-7817A57C9252}" type="presParOf" srcId="{56EBEC31-7D1A-43BF-AB56-A28A640EC791}" destId="{B1D1BBB2-1A0E-49C4-B158-4E393B8F2C12}" srcOrd="3" destOrd="0" presId="urn:microsoft.com/office/officeart/2009/3/layout/PhasedProcess"/>
    <dgm:cxn modelId="{A3016209-A180-4669-BFFD-7E4052262A5A}" type="presParOf" srcId="{83B4D30C-5825-430E-8EB3-D1A09D39E2D4}" destId="{EB433720-A255-45B6-9B69-9E0B7ECEF783}" srcOrd="7" destOrd="0" presId="urn:microsoft.com/office/officeart/2009/3/layout/PhasedProcess"/>
    <dgm:cxn modelId="{4DB13093-9C18-46D9-A7C4-444F94E561C6}" type="presParOf" srcId="{EB433720-A255-45B6-9B69-9E0B7ECEF783}" destId="{9D86CEA9-0ADB-4E24-AE5E-7FA95529EC8D}" srcOrd="0" destOrd="0" presId="urn:microsoft.com/office/officeart/2009/3/layout/PhasedProcess"/>
    <dgm:cxn modelId="{49FCF18B-2BE8-4CE0-8A79-4093A2511E1F}" type="presParOf" srcId="{EB433720-A255-45B6-9B69-9E0B7ECEF783}" destId="{4A3919B3-8D85-448A-B5CC-8AC74F44CE5B}" srcOrd="1" destOrd="0" presId="urn:microsoft.com/office/officeart/2009/3/layout/PhasedProcess"/>
    <dgm:cxn modelId="{16407B4E-1AEF-4117-84BC-2C124A245FBB}" type="presParOf" srcId="{EB433720-A255-45B6-9B69-9E0B7ECEF783}" destId="{0A7D664B-EF99-4789-A2B3-D46677A81CB6}" srcOrd="2" destOrd="0" presId="urn:microsoft.com/office/officeart/2009/3/layout/PhasedProcess"/>
    <dgm:cxn modelId="{2E9D417F-8035-4A07-BF08-FA4E52AB659F}" type="presParOf" srcId="{EB433720-A255-45B6-9B69-9E0B7ECEF783}" destId="{EAD514C3-BC6E-4793-83F9-BFB4640B78C3}" srcOrd="3" destOrd="0" presId="urn:microsoft.com/office/officeart/2009/3/layout/PhasedProcess"/>
    <dgm:cxn modelId="{7BA419B4-C99E-48A4-A668-52F0DDD33CB2}" type="presParOf" srcId="{EB433720-A255-45B6-9B69-9E0B7ECEF783}" destId="{0AE767F5-DC5A-4772-A086-E2969CFC5D04}" srcOrd="4" destOrd="0" presId="urn:microsoft.com/office/officeart/2009/3/layout/PhasedProcess"/>
    <dgm:cxn modelId="{663FBEA6-65B9-4ABE-BF87-DBC4B3F2B5D7}" type="presParOf" srcId="{EB433720-A255-45B6-9B69-9E0B7ECEF783}" destId="{0A915F17-4803-4BCF-A199-EFC42928B2E4}" srcOrd="5" destOrd="0" presId="urn:microsoft.com/office/officeart/2009/3/layout/PhasedProcess"/>
    <dgm:cxn modelId="{03AA7131-0F90-4B99-BE58-4F34BDE45ACF}" type="presParOf" srcId="{83B4D30C-5825-430E-8EB3-D1A09D39E2D4}" destId="{3ED4D2A8-E086-4EC4-9A33-31E57B055EF6}" srcOrd="8" destOrd="0" presId="urn:microsoft.com/office/officeart/2009/3/layout/PhasedProcess"/>
    <dgm:cxn modelId="{D8A9E4E2-166E-428D-808D-1ABF86937EE6}" type="presParOf" srcId="{83B4D30C-5825-430E-8EB3-D1A09D39E2D4}" destId="{053BB055-6D04-4E4E-8FF5-E30D9F354062}" srcOrd="9" destOrd="0" presId="urn:microsoft.com/office/officeart/2009/3/layout/Phased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2C95D-BB99-4648-A855-376454F550D2}">
      <dsp:nvSpPr>
        <dsp:cNvPr id="0" name=""/>
        <dsp:cNvSpPr/>
      </dsp:nvSpPr>
      <dsp:spPr>
        <a:xfrm rot="5400000">
          <a:off x="289" y="1111586"/>
          <a:ext cx="3765386" cy="3765965"/>
        </a:xfrm>
        <a:prstGeom prst="blockArc">
          <a:avLst>
            <a:gd name="adj1" fmla="val 13500000"/>
            <a:gd name="adj2" fmla="val 18900000"/>
            <a:gd name="adj3" fmla="val 496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EC4A6F-FAC0-48AE-8C2B-EC2B5FED8EB6}">
      <dsp:nvSpPr>
        <dsp:cNvPr id="0" name=""/>
        <dsp:cNvSpPr/>
      </dsp:nvSpPr>
      <dsp:spPr>
        <a:xfrm rot="16200000">
          <a:off x="3875644" y="1111586"/>
          <a:ext cx="3765386" cy="3765965"/>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5F91F-EC43-4147-B1D3-F69E009BCDC4}">
      <dsp:nvSpPr>
        <dsp:cNvPr id="0" name=""/>
        <dsp:cNvSpPr/>
      </dsp:nvSpPr>
      <dsp:spPr>
        <a:xfrm>
          <a:off x="4320889" y="4382695"/>
          <a:ext cx="2858943" cy="75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JO" sz="2100" kern="1200" dirty="0"/>
            <a:t>المتعة والفائدة دمج</a:t>
          </a:r>
          <a:endParaRPr lang="en-US" sz="2100" kern="1200" dirty="0"/>
        </a:p>
      </dsp:txBody>
      <dsp:txXfrm>
        <a:off x="4320889" y="4382695"/>
        <a:ext cx="2858943" cy="753318"/>
      </dsp:txXfrm>
    </dsp:sp>
    <dsp:sp modelId="{E126DD41-208E-413E-A560-85B66DA17C13}">
      <dsp:nvSpPr>
        <dsp:cNvPr id="0" name=""/>
        <dsp:cNvSpPr/>
      </dsp:nvSpPr>
      <dsp:spPr>
        <a:xfrm rot="5400000">
          <a:off x="3754860" y="1111586"/>
          <a:ext cx="3765386" cy="3765965"/>
        </a:xfrm>
        <a:prstGeom prst="blockArc">
          <a:avLst>
            <a:gd name="adj1" fmla="val 13500000"/>
            <a:gd name="adj2" fmla="val 18900000"/>
            <a:gd name="adj3" fmla="val 496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E07C1-1D34-43F9-88EE-6A4E080AC452}">
      <dsp:nvSpPr>
        <dsp:cNvPr id="0" name=""/>
        <dsp:cNvSpPr/>
      </dsp:nvSpPr>
      <dsp:spPr>
        <a:xfrm rot="16200000">
          <a:off x="7629075" y="1111586"/>
          <a:ext cx="3765386" cy="3765965"/>
        </a:xfrm>
        <a:prstGeom prst="blockArc">
          <a:avLst>
            <a:gd name="adj1" fmla="val 13500000"/>
            <a:gd name="adj2" fmla="val 18900000"/>
            <a:gd name="adj3" fmla="val 496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8A0ED-FC7E-4C1D-BDA2-0E2D8A48E9E2}">
      <dsp:nvSpPr>
        <dsp:cNvPr id="0" name=""/>
        <dsp:cNvSpPr/>
      </dsp:nvSpPr>
      <dsp:spPr>
        <a:xfrm>
          <a:off x="706474" y="4382695"/>
          <a:ext cx="2858943" cy="75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JO" sz="2100" kern="1200" dirty="0"/>
            <a:t>تحقق أهداف المنظومة التربوية</a:t>
          </a:r>
          <a:endParaRPr lang="en-US" sz="2100" kern="1200" dirty="0"/>
        </a:p>
      </dsp:txBody>
      <dsp:txXfrm>
        <a:off x="706474" y="4382695"/>
        <a:ext cx="2858943" cy="753318"/>
      </dsp:txXfrm>
    </dsp:sp>
    <dsp:sp modelId="{06FD9144-AA72-4F0F-BABD-D897539CD081}">
      <dsp:nvSpPr>
        <dsp:cNvPr id="0" name=""/>
        <dsp:cNvSpPr/>
      </dsp:nvSpPr>
      <dsp:spPr>
        <a:xfrm>
          <a:off x="4229025" y="2192325"/>
          <a:ext cx="1725211" cy="17252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ar-JO" sz="2100" kern="1200" dirty="0"/>
            <a:t>العالم الافتراضي</a:t>
          </a:r>
          <a:endParaRPr lang="en-US" sz="2100" kern="1200" dirty="0"/>
        </a:p>
      </dsp:txBody>
      <dsp:txXfrm>
        <a:off x="4469933" y="2395764"/>
        <a:ext cx="994716" cy="1318332"/>
      </dsp:txXfrm>
    </dsp:sp>
    <dsp:sp modelId="{75410A40-DC93-4599-B02F-9936FD5762EF}">
      <dsp:nvSpPr>
        <dsp:cNvPr id="0" name=""/>
        <dsp:cNvSpPr/>
      </dsp:nvSpPr>
      <dsp:spPr>
        <a:xfrm>
          <a:off x="5472420" y="2192325"/>
          <a:ext cx="1725211" cy="172521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ar-JO" sz="2100" kern="1200" dirty="0"/>
            <a:t>العالم الحقيقي</a:t>
          </a:r>
          <a:endParaRPr lang="en-US" sz="2100" kern="1200" dirty="0"/>
        </a:p>
      </dsp:txBody>
      <dsp:txXfrm>
        <a:off x="5962007" y="2395764"/>
        <a:ext cx="994716" cy="1318332"/>
      </dsp:txXfrm>
    </dsp:sp>
    <dsp:sp modelId="{9D86CEA9-0ADB-4E24-AE5E-7FA95529EC8D}">
      <dsp:nvSpPr>
        <dsp:cNvPr id="0" name=""/>
        <dsp:cNvSpPr/>
      </dsp:nvSpPr>
      <dsp:spPr>
        <a:xfrm>
          <a:off x="8644254" y="1683484"/>
          <a:ext cx="1193096" cy="119312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JO" sz="2100" kern="1200" dirty="0"/>
            <a:t>التفاعل</a:t>
          </a:r>
          <a:endParaRPr lang="en-US" sz="2100" kern="1200" dirty="0"/>
        </a:p>
      </dsp:txBody>
      <dsp:txXfrm>
        <a:off x="8818979" y="1858213"/>
        <a:ext cx="843646" cy="843666"/>
      </dsp:txXfrm>
    </dsp:sp>
    <dsp:sp modelId="{4A3919B3-8D85-448A-B5CC-8AC74F44CE5B}">
      <dsp:nvSpPr>
        <dsp:cNvPr id="0" name=""/>
        <dsp:cNvSpPr/>
      </dsp:nvSpPr>
      <dsp:spPr>
        <a:xfrm>
          <a:off x="8204221" y="2680989"/>
          <a:ext cx="586057" cy="58582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A7D664B-EF99-4789-A2B3-D46677A81CB6}">
      <dsp:nvSpPr>
        <dsp:cNvPr id="0" name=""/>
        <dsp:cNvSpPr/>
      </dsp:nvSpPr>
      <dsp:spPr>
        <a:xfrm>
          <a:off x="9935259" y="1918176"/>
          <a:ext cx="341004" cy="340781"/>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D514C3-BC6E-4793-83F9-BFB4640B78C3}">
      <dsp:nvSpPr>
        <dsp:cNvPr id="0" name=""/>
        <dsp:cNvSpPr/>
      </dsp:nvSpPr>
      <dsp:spPr>
        <a:xfrm>
          <a:off x="9808537" y="2396099"/>
          <a:ext cx="1193096" cy="119312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JO" sz="2100" kern="1200" dirty="0"/>
            <a:t>التجربة</a:t>
          </a:r>
          <a:endParaRPr lang="en-US" sz="2100" kern="1200" dirty="0"/>
        </a:p>
      </dsp:txBody>
      <dsp:txXfrm>
        <a:off x="9983262" y="2570828"/>
        <a:ext cx="843646" cy="843666"/>
      </dsp:txXfrm>
    </dsp:sp>
    <dsp:sp modelId="{0AE767F5-DC5A-4772-A086-E2969CFC5D04}">
      <dsp:nvSpPr>
        <dsp:cNvPr id="0" name=""/>
        <dsp:cNvSpPr/>
      </dsp:nvSpPr>
      <dsp:spPr>
        <a:xfrm>
          <a:off x="9933301" y="3662192"/>
          <a:ext cx="341004" cy="34078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A915F17-4803-4BCF-A199-EFC42928B2E4}">
      <dsp:nvSpPr>
        <dsp:cNvPr id="0" name=""/>
        <dsp:cNvSpPr/>
      </dsp:nvSpPr>
      <dsp:spPr>
        <a:xfrm>
          <a:off x="8665514" y="3077921"/>
          <a:ext cx="1193096" cy="119312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JO" sz="2100" kern="1200" dirty="0"/>
            <a:t>الرقمنة</a:t>
          </a:r>
          <a:endParaRPr lang="en-US" sz="2100" kern="1200" dirty="0"/>
        </a:p>
      </dsp:txBody>
      <dsp:txXfrm>
        <a:off x="8840239" y="3252650"/>
        <a:ext cx="843646" cy="843666"/>
      </dsp:txXfrm>
    </dsp:sp>
    <dsp:sp modelId="{3ED4D2A8-E086-4EC4-9A33-31E57B055EF6}">
      <dsp:nvSpPr>
        <dsp:cNvPr id="0" name=""/>
        <dsp:cNvSpPr/>
      </dsp:nvSpPr>
      <dsp:spPr>
        <a:xfrm>
          <a:off x="1025527" y="1890143"/>
          <a:ext cx="2199187" cy="219878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JO" sz="2100" kern="1200" dirty="0"/>
            <a:t>كفاءة </a:t>
          </a:r>
        </a:p>
        <a:p>
          <a:pPr marL="0" lvl="0" indent="0" algn="ctr" defTabSz="933450">
            <a:lnSpc>
              <a:spcPct val="90000"/>
            </a:lnSpc>
            <a:spcBef>
              <a:spcPct val="0"/>
            </a:spcBef>
            <a:spcAft>
              <a:spcPct val="35000"/>
            </a:spcAft>
            <a:buNone/>
          </a:pPr>
          <a:r>
            <a:rPr lang="ar-JO" sz="2100" kern="1200" dirty="0"/>
            <a:t>فاعلية </a:t>
          </a:r>
        </a:p>
        <a:p>
          <a:pPr marL="0" lvl="0" indent="0" algn="ctr" defTabSz="933450">
            <a:lnSpc>
              <a:spcPct val="90000"/>
            </a:lnSpc>
            <a:spcBef>
              <a:spcPct val="0"/>
            </a:spcBef>
            <a:spcAft>
              <a:spcPct val="35000"/>
            </a:spcAft>
            <a:buNone/>
          </a:pPr>
          <a:r>
            <a:rPr lang="ar-JO" sz="2100" kern="1200" dirty="0"/>
            <a:t>جودة </a:t>
          </a:r>
          <a:endParaRPr lang="en-US" sz="2100" kern="1200" dirty="0"/>
        </a:p>
      </dsp:txBody>
      <dsp:txXfrm>
        <a:off x="1347590" y="2212148"/>
        <a:ext cx="1555061" cy="1554779"/>
      </dsp:txXfrm>
    </dsp:sp>
    <dsp:sp modelId="{053BB055-6D04-4E4E-8FF5-E30D9F354062}">
      <dsp:nvSpPr>
        <dsp:cNvPr id="0" name=""/>
        <dsp:cNvSpPr/>
      </dsp:nvSpPr>
      <dsp:spPr>
        <a:xfrm>
          <a:off x="7976326" y="4382695"/>
          <a:ext cx="2858943" cy="75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JO" sz="2100" kern="1200" dirty="0"/>
            <a:t>مراعاة خصائص جيل (</a:t>
          </a:r>
          <a:r>
            <a:rPr lang="en-US" sz="2100" kern="1200" dirty="0"/>
            <a:t>Z</a:t>
          </a:r>
          <a:r>
            <a:rPr lang="ar-JO" sz="2100" kern="1200" dirty="0"/>
            <a:t>)</a:t>
          </a:r>
          <a:endParaRPr lang="en-US" sz="2100" kern="1200" dirty="0"/>
        </a:p>
      </dsp:txBody>
      <dsp:txXfrm>
        <a:off x="7976326" y="4382695"/>
        <a:ext cx="2858943" cy="75331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7CD4-C1E1-2318-72AB-0854DC0284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14A30D-016E-55FD-878A-61C988473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E213A7-AC55-8536-F2B8-48DA62E13B82}"/>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5" name="Footer Placeholder 4">
            <a:extLst>
              <a:ext uri="{FF2B5EF4-FFF2-40B4-BE49-F238E27FC236}">
                <a16:creationId xmlns:a16="http://schemas.microsoft.com/office/drawing/2014/main" id="{5416806F-6732-B87B-3689-861E31139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4E265-497A-7352-DB3C-AC2DD6632233}"/>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210399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BC2A-ADA4-86FA-CB15-926704604C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C7B993-0F84-D2DF-244D-9E9133686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EBDF6-6E6C-5075-0F07-560E61BCC479}"/>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5" name="Footer Placeholder 4">
            <a:extLst>
              <a:ext uri="{FF2B5EF4-FFF2-40B4-BE49-F238E27FC236}">
                <a16:creationId xmlns:a16="http://schemas.microsoft.com/office/drawing/2014/main" id="{10C1E3EB-3D51-169C-2BC8-C16DF8E75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78FDC-5952-C134-60F5-6A75EF51DB81}"/>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7252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1DD03E-FC9B-A716-5F3C-8990A674E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982776-26E2-4FF9-2667-ACA3246307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BE6A4-2645-0257-4F3C-3A7E3B1C38A6}"/>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5" name="Footer Placeholder 4">
            <a:extLst>
              <a:ext uri="{FF2B5EF4-FFF2-40B4-BE49-F238E27FC236}">
                <a16:creationId xmlns:a16="http://schemas.microsoft.com/office/drawing/2014/main" id="{E9842570-33F2-2709-9828-C68E42F9E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9F0DC-6EF6-A971-FA76-4DD74F492700}"/>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151778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A0AC-560E-BA8D-503D-15F72310B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48B3F-779C-ECF4-F946-FEAC39EF5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D823-FAEE-C3F5-01C7-30A4F521B06C}"/>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5" name="Footer Placeholder 4">
            <a:extLst>
              <a:ext uri="{FF2B5EF4-FFF2-40B4-BE49-F238E27FC236}">
                <a16:creationId xmlns:a16="http://schemas.microsoft.com/office/drawing/2014/main" id="{E52D087F-C1F8-73E7-57D0-85591520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49768-5973-9D99-1790-375E43444915}"/>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387050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ACE2-761B-B7CC-78BB-D075252B3E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D37223-AEB5-2C1A-A8D5-D9F3BACE8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933C70-7B62-4053-A44C-360BB6203E38}"/>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5" name="Footer Placeholder 4">
            <a:extLst>
              <a:ext uri="{FF2B5EF4-FFF2-40B4-BE49-F238E27FC236}">
                <a16:creationId xmlns:a16="http://schemas.microsoft.com/office/drawing/2014/main" id="{6245F475-3BB1-9CF5-872C-B6B4E2630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4748E-1AA9-4554-FAF0-CBE5724676C2}"/>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4158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2B9D-60C1-510D-CC58-1F61CEE5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5A291-0A62-D427-D4B3-0AAA3759A9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9C307D-942E-FF0F-C7E6-11E56AAB1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AEC393-43A9-4982-045B-89A42412406B}"/>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6" name="Footer Placeholder 5">
            <a:extLst>
              <a:ext uri="{FF2B5EF4-FFF2-40B4-BE49-F238E27FC236}">
                <a16:creationId xmlns:a16="http://schemas.microsoft.com/office/drawing/2014/main" id="{E342B9C5-8CB8-DD24-6706-7DB5DE009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AE399-525A-B659-61F9-D4C53EA1E305}"/>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139241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14BE-14DC-313E-DB05-4EBFE824CF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A5880-9484-0A2F-AB48-8C406AE90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00F97-A024-28B0-0646-E295C8056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2439EA-E062-E067-1142-E3309C3E9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B56E5-76B5-8D86-2E7B-252D9D8877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00A30-8DF8-477F-84A9-982C760BC736}"/>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8" name="Footer Placeholder 7">
            <a:extLst>
              <a:ext uri="{FF2B5EF4-FFF2-40B4-BE49-F238E27FC236}">
                <a16:creationId xmlns:a16="http://schemas.microsoft.com/office/drawing/2014/main" id="{DD5C2263-9D81-7114-D50E-C27AF7FE36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238021-7DC6-BAE8-3A9E-B518979D093A}"/>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58503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556E-6AEB-3759-50F0-950854D60C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4968DB-FE5C-3ECA-4D22-956DAE08D14B}"/>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4" name="Footer Placeholder 3">
            <a:extLst>
              <a:ext uri="{FF2B5EF4-FFF2-40B4-BE49-F238E27FC236}">
                <a16:creationId xmlns:a16="http://schemas.microsoft.com/office/drawing/2014/main" id="{891318E6-2A7B-6E2A-8AF0-A5341C666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47401-E70E-36B3-19CF-4EA33AB8D9A5}"/>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365770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FD99D-4868-A541-6104-387C01644DD3}"/>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3" name="Footer Placeholder 2">
            <a:extLst>
              <a:ext uri="{FF2B5EF4-FFF2-40B4-BE49-F238E27FC236}">
                <a16:creationId xmlns:a16="http://schemas.microsoft.com/office/drawing/2014/main" id="{7971BC14-B064-857C-5D83-A6E591ACC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CC6B2D-9CDB-1C27-9B8B-C1C802934065}"/>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184815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9371-F6AD-62F9-66FF-9B707BE04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CB8A76-47FB-0ADD-47E9-FCB10CF51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E80C3-8A1F-41EC-B996-258F4346C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66CB1-4C7A-0D21-073A-A31D77238DCD}"/>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6" name="Footer Placeholder 5">
            <a:extLst>
              <a:ext uri="{FF2B5EF4-FFF2-40B4-BE49-F238E27FC236}">
                <a16:creationId xmlns:a16="http://schemas.microsoft.com/office/drawing/2014/main" id="{939F2545-D63B-915E-A9C7-E20D42500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A4380-9A25-F7DA-082D-B1760288E6C5}"/>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322009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06CF-D11E-A046-A30B-BD5B2AA0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4F162B-D715-79FA-F74C-10E59B476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5A7EC-CB26-119A-72EB-52823723D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B14C5-CBB6-B19E-325E-9BC80320778A}"/>
              </a:ext>
            </a:extLst>
          </p:cNvPr>
          <p:cNvSpPr>
            <a:spLocks noGrp="1"/>
          </p:cNvSpPr>
          <p:nvPr>
            <p:ph type="dt" sz="half" idx="10"/>
          </p:nvPr>
        </p:nvSpPr>
        <p:spPr/>
        <p:txBody>
          <a:bodyPr/>
          <a:lstStyle/>
          <a:p>
            <a:fld id="{ED90862B-07AC-406C-853D-7B12BBAC1F93}" type="datetimeFigureOut">
              <a:rPr lang="en-US" smtClean="0"/>
              <a:t>5/14/2023</a:t>
            </a:fld>
            <a:endParaRPr lang="en-US"/>
          </a:p>
        </p:txBody>
      </p:sp>
      <p:sp>
        <p:nvSpPr>
          <p:cNvPr id="6" name="Footer Placeholder 5">
            <a:extLst>
              <a:ext uri="{FF2B5EF4-FFF2-40B4-BE49-F238E27FC236}">
                <a16:creationId xmlns:a16="http://schemas.microsoft.com/office/drawing/2014/main" id="{D6C0FFD6-E720-654C-A8F9-5601D4983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EABD5-D2A3-5341-4116-B4DDEF0292AD}"/>
              </a:ext>
            </a:extLst>
          </p:cNvPr>
          <p:cNvSpPr>
            <a:spLocks noGrp="1"/>
          </p:cNvSpPr>
          <p:nvPr>
            <p:ph type="sldNum" sz="quarter" idx="12"/>
          </p:nvPr>
        </p:nvSpPr>
        <p:spPr/>
        <p:txBody>
          <a:bodyPr/>
          <a:lstStyle/>
          <a:p>
            <a:fld id="{3E6E0B48-5161-44A1-962C-8C881907EECA}" type="slidenum">
              <a:rPr lang="en-US" smtClean="0"/>
              <a:t>‹#›</a:t>
            </a:fld>
            <a:endParaRPr lang="en-US"/>
          </a:p>
        </p:txBody>
      </p:sp>
    </p:spTree>
    <p:extLst>
      <p:ext uri="{BB962C8B-B14F-4D97-AF65-F5344CB8AC3E}">
        <p14:creationId xmlns:p14="http://schemas.microsoft.com/office/powerpoint/2010/main" val="17388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1C03F-A424-44BE-BA36-7D54B3459C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519D9C-CA88-3F2E-FEF7-A16315C1B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2058E-DA2C-7E45-3941-214E7E774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0862B-07AC-406C-853D-7B12BBAC1F93}" type="datetimeFigureOut">
              <a:rPr lang="en-US" smtClean="0"/>
              <a:t>5/14/2023</a:t>
            </a:fld>
            <a:endParaRPr lang="en-US"/>
          </a:p>
        </p:txBody>
      </p:sp>
      <p:sp>
        <p:nvSpPr>
          <p:cNvPr id="5" name="Footer Placeholder 4">
            <a:extLst>
              <a:ext uri="{FF2B5EF4-FFF2-40B4-BE49-F238E27FC236}">
                <a16:creationId xmlns:a16="http://schemas.microsoft.com/office/drawing/2014/main" id="{3EF6D8B2-224D-5487-7410-D810E668E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1CDB27-CB64-DF7B-CDE1-662A220337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E0B48-5161-44A1-962C-8C881907EECA}" type="slidenum">
              <a:rPr lang="en-US" smtClean="0"/>
              <a:t>‹#›</a:t>
            </a:fld>
            <a:endParaRPr lang="en-US"/>
          </a:p>
        </p:txBody>
      </p:sp>
    </p:spTree>
    <p:extLst>
      <p:ext uri="{BB962C8B-B14F-4D97-AF65-F5344CB8AC3E}">
        <p14:creationId xmlns:p14="http://schemas.microsoft.com/office/powerpoint/2010/main" val="311253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07/relationships/diagramDrawing" Target="../diagrams/drawing1.xml"/><Relationship Id="rId5" Type="http://schemas.microsoft.com/office/2007/relationships/hdphoto" Target="../media/hdphoto1.wdp"/><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643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3419A54A-7294-CDCC-8A42-27F7293333BD}"/>
              </a:ext>
            </a:extLst>
          </p:cNvPr>
          <p:cNvSpPr txBox="1"/>
          <p:nvPr/>
        </p:nvSpPr>
        <p:spPr>
          <a:xfrm>
            <a:off x="961692" y="2122071"/>
            <a:ext cx="10260563" cy="2613857"/>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ويمكن لمؤسساتنا التربوية استثمارها في التعليم وبناء القدرات بشكل إيجابي من خلال ما يلي: أولاً تعلم وتواصل وتفاعل في عالم افتراضي من خلال ارتداء النظارات الافتراضية وخوض التجربة والمغامرة داخل بيئة افتراضية للتعلم والاستكشاف والتواصل فمثلاً التجول في أشهر مكتبات العالم أو القيام برحلة فضائية وزيارة المجموعة الشمسية  أو إجراء تجارب علمية داخل مختبر افتراضي معزز أو رحلة في أعماق البحار تجارب عملية وزيارات فعلية داخل عالم افتراضي تنقل قاعاتنا الدراسية من التدريس التقليدي إلى عالم جديد يمتاز بالإثار والتجربة ومشاركة الحواس.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538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215164A6-A4B6-3430-7608-A37CE10E665C}"/>
              </a:ext>
            </a:extLst>
          </p:cNvPr>
          <p:cNvSpPr txBox="1"/>
          <p:nvPr/>
        </p:nvSpPr>
        <p:spPr>
          <a:xfrm>
            <a:off x="979713" y="2334437"/>
            <a:ext cx="10260563" cy="2189125"/>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ثانيًا تحسين المهارات من خلال تجسيد المهارات باستخدام سيناريوهات العالم الحقيقي ومواقفه وارتكاب الأخطاء دون عواقب إذ يجمع بين الواقع الافتراضي وعلم البيانات والتصميم المكاني لتحسين مشاركة الطلبة والثقة فيه والتطبيق. فمثلاً يطبق التعلم التجريبي والتدريب العملي ومحاكاة الواقع الافتراضي وإجراء التجارب في المخبرات الافتراضية كإجراء العمليات لطلبة الطب والتشريح والتدريب المكثف لإكساب المهارة والخبرة والمعرفة مع تغذية راجعة مستمرة.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50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072D5AAA-3659-001E-0809-2B01CF2A9626}"/>
              </a:ext>
            </a:extLst>
          </p:cNvPr>
          <p:cNvSpPr txBox="1"/>
          <p:nvPr/>
        </p:nvSpPr>
        <p:spPr>
          <a:xfrm>
            <a:off x="979713" y="2334437"/>
            <a:ext cx="10260563" cy="2613857"/>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ثالثًا الاكتشاف والتخيل ورواية قصص تفاعلية متعددة الحواس وتصور السيناريوهات وقصص 360 درجة صغيرة الحجم، والجولات الافتراضية، والتصورات، وخوض تحديات التنمية العالمية الحاسمة، بما في ذلك تغير المناخ، والتعليم، والجنس، والتنمية، والتجارة، والصحة العامة. رابعًا بناء القدرات البشرية من دمج الطلبة في صراعات العالم الحقيقي ويسمح لهم بممارسة مهاراتهم الشخصية في بيئة آمنة، وإجراء محادثات صعبة مع الموظفين أو العملاء والتدريب على السلامة المتعلقة بالسرقات أن تخلق إحساسًا بالخطر والارتباك وكيفية التصرف الصحيح.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860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11A5404D-8629-1792-FF82-0D663AED048C}"/>
              </a:ext>
            </a:extLst>
          </p:cNvPr>
          <p:cNvSpPr txBox="1"/>
          <p:nvPr/>
        </p:nvSpPr>
        <p:spPr>
          <a:xfrm>
            <a:off x="979713" y="2334437"/>
            <a:ext cx="10260563" cy="2613857"/>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ثالثًا الاكتشاف والتخيل ورواية قصص تفاعلية متعددة الحواس وتصور السيناريوهات وقصص 360 درجة صغيرة الحجم، والجولات الافتراضية، والتصورات، وخوض تحديات التنمية العالمية الحاسمة، بما في ذلك تغير المناخ، والتعليم، والجنس، والتنمية، والتجارة، والصحة العامة. رابعًا بناء القدرات البشرية من دمج الطلبة في صراعات العالم الحقيقي ويسمح لهم بممارسة مهاراتهم الشخصية في بيئة آمنة، وإجراء محادثات صعبة مع الموظفين أو العملاء والتدريب على السلامة المتعلقة بالسرقات أن تخلق إحساسًا بالخطر والارتباك وكيفية التصرف الصحيح.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262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11A5404D-8629-1792-FF82-0D663AED048C}"/>
              </a:ext>
            </a:extLst>
          </p:cNvPr>
          <p:cNvSpPr txBox="1"/>
          <p:nvPr/>
        </p:nvSpPr>
        <p:spPr>
          <a:xfrm>
            <a:off x="979713" y="2510192"/>
            <a:ext cx="10260563" cy="3038589"/>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خامسًا تحسين دمج الطلبة ذوي الاحتياجات الخاصة بتحسين الوصول التعليمي والاجتماعي وتوفير البيئة الغامرة والتفاعل الاجتماعي والمساهمة في حل مشكلات القدرة على تحسين مهاراتهم الشخصية والمهارات الوظيفية، من خلال تطبيقات الواقع الافتراضي، يمكنهم ممارسة المهارات والتفاعل مع الآخرين في بيئة آمنة دون الشعور بالارتباك أو القلق وتحسين نوعية حياتهم.  سادسًا تقييم مستمر وتغذية راجعة وجمع البيانات غير المستغلة حتى الآن لاكتساب رؤى حول سلوك الطلبة لتتبع التقدم ونقاط القوة لتعزيزها وتحديد الثغرات والضعف للوقوف عليها وعلاجها وتحسين تجربة التعلم باستمرار والقيام بتجارب تعليمية غامرة للمؤسسات تثير الأداء والانتباه والمشاركة والمشاعر والتحليل التنبئي لدى الطلبة.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95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11A5404D-8629-1792-FF82-0D663AED048C}"/>
              </a:ext>
            </a:extLst>
          </p:cNvPr>
          <p:cNvSpPr txBox="1"/>
          <p:nvPr/>
        </p:nvSpPr>
        <p:spPr>
          <a:xfrm>
            <a:off x="961692" y="2743457"/>
            <a:ext cx="10260563" cy="2189125"/>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ختامًا إن إضافة فصول الواقع الافتراضي الميتافرس في التعليم تعزز المنظومة التعليمية من خلال جعل القاعات الدراسية أكثر ذكاءً والسماح للطلبة بالانغماس الكامل وتجربة كل المحتوى عمليًا عن كثب وتوفير مساحات كبيرة للتجربة وعدم الخوف من الفشل والتعلم من الإخفاقات في الموضوعات التي تتطلب تجارب عملية، حتى الفصول النظرية، نأمل التوسع في تفعيل التعليم الافتراضي ثلاثي الأبعاد لتحقيق نتائج التعليم المرجوة بكفاءة وفاعلية وجودة.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106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graphicFrame>
        <p:nvGraphicFramePr>
          <p:cNvPr id="7" name="Diagram 6">
            <a:extLst>
              <a:ext uri="{FF2B5EF4-FFF2-40B4-BE49-F238E27FC236}">
                <a16:creationId xmlns:a16="http://schemas.microsoft.com/office/drawing/2014/main" id="{D70F4434-E913-6C29-E1FA-142C02D3A330}"/>
              </a:ext>
            </a:extLst>
          </p:cNvPr>
          <p:cNvGraphicFramePr/>
          <p:nvPr>
            <p:extLst>
              <p:ext uri="{D42A27DB-BD31-4B8C-83A1-F6EECF244321}">
                <p14:modId xmlns:p14="http://schemas.microsoft.com/office/powerpoint/2010/main" val="571509282"/>
              </p:ext>
            </p:extLst>
          </p:nvPr>
        </p:nvGraphicFramePr>
        <p:xfrm>
          <a:off x="156545" y="620996"/>
          <a:ext cx="11394752" cy="6247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504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13996" y="-10886"/>
            <a:ext cx="12219991" cy="6879772"/>
            <a:chOff x="-27991" y="-52713"/>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27991" y="-52713"/>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4819261" y="845465"/>
              <a:ext cx="1768024" cy="1718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6727373" y="709855"/>
              <a:ext cx="3001346" cy="18545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2074506" y="2952069"/>
              <a:ext cx="8014996" cy="1920792"/>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32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2463281" y="709855"/>
              <a:ext cx="1903443" cy="1747738"/>
            </a:xfrm>
            <a:prstGeom prst="ellipse">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40F3A3A4-D606-E9EF-C7B2-237C4C802D4E}"/>
              </a:ext>
            </a:extLst>
          </p:cNvPr>
          <p:cNvSpPr txBox="1"/>
          <p:nvPr/>
        </p:nvSpPr>
        <p:spPr>
          <a:xfrm>
            <a:off x="2463281" y="5302379"/>
            <a:ext cx="7504922" cy="923330"/>
          </a:xfrm>
          <a:prstGeom prst="rect">
            <a:avLst/>
          </a:prstGeom>
          <a:noFill/>
        </p:spPr>
        <p:txBody>
          <a:bodyPr wrap="square">
            <a:spAutoFit/>
          </a:bodyPr>
          <a:lstStyle/>
          <a:p>
            <a:pPr algn="ctr"/>
            <a:r>
              <a:rPr lang="ar-JO" sz="1800" cap="all" dirty="0">
                <a:solidFill>
                  <a:schemeClr val="tx2">
                    <a:lumMod val="50000"/>
                  </a:schemeClr>
                </a:solidFill>
                <a:latin typeface="var(--hff)"/>
                <a:cs typeface="AdvertisingBold" pitchFamily="2" charset="-78"/>
              </a:rPr>
              <a:t>د. هبة توفيق أبو عيادة </a:t>
            </a:r>
          </a:p>
          <a:p>
            <a:pPr algn="ctr"/>
            <a:r>
              <a:rPr lang="ar-JO" sz="1800" b="0" i="0" cap="all" dirty="0">
                <a:solidFill>
                  <a:schemeClr val="tx2">
                    <a:lumMod val="50000"/>
                  </a:schemeClr>
                </a:solidFill>
                <a:effectLst/>
                <a:latin typeface="var(--hff)"/>
                <a:cs typeface="AdvertisingBold" pitchFamily="2" charset="-78"/>
              </a:rPr>
              <a:t>رئيس قسم الإدارة التربوية الجامعة الإسلامية و</a:t>
            </a:r>
            <a:r>
              <a:rPr lang="ar-JO" sz="1800" cap="all" dirty="0">
                <a:solidFill>
                  <a:schemeClr val="tx2">
                    <a:lumMod val="50000"/>
                  </a:schemeClr>
                </a:solidFill>
                <a:latin typeface="var(--hff)"/>
                <a:cs typeface="AdvertisingBold" pitchFamily="2" charset="-78"/>
              </a:rPr>
              <a:t>لاية مينيسوتا الأمريكية </a:t>
            </a:r>
          </a:p>
          <a:p>
            <a:pPr algn="ctr"/>
            <a:r>
              <a:rPr lang="ar-JO" sz="1800" b="0" i="0" cap="all" dirty="0">
                <a:solidFill>
                  <a:schemeClr val="tx2">
                    <a:lumMod val="50000"/>
                  </a:schemeClr>
                </a:solidFill>
                <a:effectLst/>
                <a:latin typeface="var(--hff)"/>
                <a:cs typeface="AdvertisingBold" pitchFamily="2" charset="-78"/>
              </a:rPr>
              <a:t>محاضر غير متفرغ جامعة الزيتونة الأردنية </a:t>
            </a:r>
          </a:p>
        </p:txBody>
      </p:sp>
    </p:spTree>
    <p:extLst>
      <p:ext uri="{BB962C8B-B14F-4D97-AF65-F5344CB8AC3E}">
        <p14:creationId xmlns:p14="http://schemas.microsoft.com/office/powerpoint/2010/main" val="66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028B5776-8832-5493-5D3C-A0275CD89243}"/>
              </a:ext>
            </a:extLst>
          </p:cNvPr>
          <p:cNvPicPr>
            <a:picLocks noChangeAspect="1"/>
          </p:cNvPicPr>
          <p:nvPr/>
        </p:nvPicPr>
        <p:blipFill rotWithShape="1">
          <a:blip r:embed="rId7"/>
          <a:srcRect l="28405" t="16871" r="11913"/>
          <a:stretch/>
        </p:blipFill>
        <p:spPr>
          <a:xfrm>
            <a:off x="7166777" y="2274062"/>
            <a:ext cx="3741577" cy="3741778"/>
          </a:xfrm>
          <a:prstGeom prst="rect">
            <a:avLst/>
          </a:prstGeom>
        </p:spPr>
      </p:pic>
      <p:pic>
        <p:nvPicPr>
          <p:cNvPr id="12" name="Picture 11">
            <a:extLst>
              <a:ext uri="{FF2B5EF4-FFF2-40B4-BE49-F238E27FC236}">
                <a16:creationId xmlns:a16="http://schemas.microsoft.com/office/drawing/2014/main" id="{1411093D-CA07-A39A-E3D4-4DDF112BC5D6}"/>
              </a:ext>
            </a:extLst>
          </p:cNvPr>
          <p:cNvPicPr>
            <a:picLocks noChangeAspect="1"/>
          </p:cNvPicPr>
          <p:nvPr/>
        </p:nvPicPr>
        <p:blipFill rotWithShape="1">
          <a:blip r:embed="rId8"/>
          <a:srcRect l="26786" t="9387" r="27296" b="23537"/>
          <a:stretch/>
        </p:blipFill>
        <p:spPr>
          <a:xfrm>
            <a:off x="1882862" y="2158598"/>
            <a:ext cx="4227133" cy="3741777"/>
          </a:xfrm>
          <a:prstGeom prst="rect">
            <a:avLst/>
          </a:prstGeom>
        </p:spPr>
      </p:pic>
    </p:spTree>
    <p:extLst>
      <p:ext uri="{BB962C8B-B14F-4D97-AF65-F5344CB8AC3E}">
        <p14:creationId xmlns:p14="http://schemas.microsoft.com/office/powerpoint/2010/main" val="168500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DE30102A-6EE6-6EA3-CFCB-1B9724A2E371}"/>
              </a:ext>
            </a:extLst>
          </p:cNvPr>
          <p:cNvSpPr txBox="1"/>
          <p:nvPr/>
        </p:nvSpPr>
        <p:spPr>
          <a:xfrm>
            <a:off x="1073020" y="1914011"/>
            <a:ext cx="10260563" cy="4312784"/>
          </a:xfrm>
          <a:prstGeom prst="rect">
            <a:avLst/>
          </a:prstGeom>
          <a:noFill/>
        </p:spPr>
        <p:txBody>
          <a:bodyPr wrap="square">
            <a:spAutoFit/>
          </a:bodyPr>
          <a:lstStyle/>
          <a:p>
            <a:pPr marL="0" marR="0" algn="justLow" rtl="1">
              <a:lnSpc>
                <a:spcPct val="115000"/>
              </a:lnSpc>
              <a:spcBef>
                <a:spcPts val="0"/>
              </a:spcBef>
              <a:spcAft>
                <a:spcPts val="800"/>
              </a:spcAft>
            </a:pPr>
            <a:r>
              <a:rPr lang="ar-SA" sz="2400" dirty="0">
                <a:effectLst/>
                <a:latin typeface="Calibri" panose="020F0502020204030204" pitchFamily="34" charset="0"/>
                <a:ea typeface="Calibri" panose="020F0502020204030204" pitchFamily="34" charset="0"/>
                <a:cs typeface="Times New Roman" panose="02020603050405020304" pitchFamily="18" charset="0"/>
              </a:rPr>
              <a:t>خلال السنوات الأخيرة كثُر الحديث عن الميتافرس بل وتتنافس المؤسسات وتتباهى باقتناء أدواته ووسائله وتطبيق استراتيجياته، فهل هو حاجة؟ أم رفاهية؟ في الحقيقة إن الميتافرس فرصة قيمة مضافة وفريدة للعالم الرقمي الذي نعيشه لمواكبة الثورة الرقمية الرابعة والذكاء الاصطناعي واستثمارها في تفعيل التعليم الإلكتروني إذ آن العصر الثالث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للرقمنة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حسب توقعات المختصين وأنه سيتم استبدال الصفحات الثابتة المسطحة على الأجهزة الرقمية  بمجموعة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ميتافرس</a:t>
            </a:r>
            <a:r>
              <a:rPr lang="ar-SA" sz="2400" dirty="0">
                <a:effectLst/>
                <a:latin typeface="Calibri" panose="020F0502020204030204" pitchFamily="34" charset="0"/>
                <a:ea typeface="Calibri" panose="020F0502020204030204" pitchFamily="34" charset="0"/>
                <a:cs typeface="Times New Roman" panose="02020603050405020304" pitchFamily="18" charset="0"/>
              </a:rPr>
              <a:t> للمساحات الرقمية ثلاثية الأبعاد ، لتمكن الأفراد من التفاعل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كأفاتار</a:t>
            </a:r>
            <a:r>
              <a:rPr lang="ar-SA" sz="2400" dirty="0">
                <a:effectLst/>
                <a:latin typeface="Calibri" panose="020F0502020204030204" pitchFamily="34" charset="0"/>
                <a:ea typeface="Calibri" panose="020F0502020204030204" pitchFamily="34" charset="0"/>
                <a:cs typeface="Times New Roman" panose="02020603050405020304" pitchFamily="18" charset="0"/>
              </a:rPr>
              <a:t> تمكنك أن تكون متاحًا دائمًا وتتفاعل مع الآخرين داخل عالم افتراضي له آثار عميقة على بناء القدرات والتعلم، من خلال توفير سماعات الواقع الافتراضي (</a:t>
            </a:r>
            <a:r>
              <a:rPr lang="en-US" sz="2400" dirty="0">
                <a:effectLst/>
                <a:latin typeface="Times New Roman" panose="02020603050405020304" pitchFamily="18" charset="0"/>
                <a:ea typeface="Calibri" panose="020F0502020204030204" pitchFamily="34" charset="0"/>
                <a:cs typeface="Arial" panose="020B0604020202020204" pitchFamily="34" charset="0"/>
              </a:rPr>
              <a:t>(VR</a:t>
            </a:r>
            <a:r>
              <a:rPr lang="ar-SA" sz="2400" dirty="0">
                <a:effectLst/>
                <a:latin typeface="Calibri" panose="020F0502020204030204" pitchFamily="34" charset="0"/>
                <a:ea typeface="Calibri" panose="020F0502020204030204" pitchFamily="34" charset="0"/>
                <a:cs typeface="Times New Roman" panose="02020603050405020304" pitchFamily="18" charset="0"/>
              </a:rPr>
              <a:t>وشاشات مثبتة على الرأس تدمج الحواس وتوفر إحساسًا منقطع النظير بالوجود المتجسد والتنقل بالحرية الكاملة والتفاعل عبر سيناريو ثلاثي الأبعاد تمامًا مثل الحياة الواقعية وتشرك النظام الحركي للدماغ ويبني ذاكرة العضلات ويسهل محاكاة السيناريوهات للعمليات الروتينية وغير العادية كل ذلك في بيئة آمنة وخاضعة للرقابة.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485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73750B70-DC22-7D08-FF98-4F57BA83333B}"/>
              </a:ext>
            </a:extLst>
          </p:cNvPr>
          <p:cNvGraphicFramePr>
            <a:graphicFrameLocks noGrp="1"/>
          </p:cNvGraphicFramePr>
          <p:nvPr>
            <p:extLst>
              <p:ext uri="{D42A27DB-BD31-4B8C-83A1-F6EECF244321}">
                <p14:modId xmlns:p14="http://schemas.microsoft.com/office/powerpoint/2010/main" val="70900689"/>
              </p:ext>
            </p:extLst>
          </p:nvPr>
        </p:nvGraphicFramePr>
        <p:xfrm>
          <a:off x="1063551" y="2474835"/>
          <a:ext cx="10056845" cy="3191761"/>
        </p:xfrm>
        <a:graphic>
          <a:graphicData uri="http://schemas.openxmlformats.org/drawingml/2006/table">
            <a:tbl>
              <a:tblPr rtl="1" firstRow="1" firstCol="1" bandRow="1">
                <a:tableStyleId>{0E3FDE45-AF77-4B5C-9715-49D594BDF05E}</a:tableStyleId>
              </a:tblPr>
              <a:tblGrid>
                <a:gridCol w="714036">
                  <a:extLst>
                    <a:ext uri="{9D8B030D-6E8A-4147-A177-3AD203B41FA5}">
                      <a16:colId xmlns:a16="http://schemas.microsoft.com/office/drawing/2014/main" val="3645601255"/>
                    </a:ext>
                  </a:extLst>
                </a:gridCol>
                <a:gridCol w="1297333">
                  <a:extLst>
                    <a:ext uri="{9D8B030D-6E8A-4147-A177-3AD203B41FA5}">
                      <a16:colId xmlns:a16="http://schemas.microsoft.com/office/drawing/2014/main" val="2147433584"/>
                    </a:ext>
                  </a:extLst>
                </a:gridCol>
                <a:gridCol w="1824312">
                  <a:extLst>
                    <a:ext uri="{9D8B030D-6E8A-4147-A177-3AD203B41FA5}">
                      <a16:colId xmlns:a16="http://schemas.microsoft.com/office/drawing/2014/main" val="1542843941"/>
                    </a:ext>
                  </a:extLst>
                </a:gridCol>
                <a:gridCol w="6221164">
                  <a:extLst>
                    <a:ext uri="{9D8B030D-6E8A-4147-A177-3AD203B41FA5}">
                      <a16:colId xmlns:a16="http://schemas.microsoft.com/office/drawing/2014/main" val="3919749285"/>
                    </a:ext>
                  </a:extLst>
                </a:gridCol>
              </a:tblGrid>
              <a:tr h="569121">
                <a:tc gridSpan="4">
                  <a:txBody>
                    <a:bodyPr/>
                    <a:lstStyle/>
                    <a:p>
                      <a:pPr marL="0" marR="0" algn="ctr" rtl="1">
                        <a:lnSpc>
                          <a:spcPct val="115000"/>
                        </a:lnSpc>
                        <a:spcBef>
                          <a:spcPts val="0"/>
                        </a:spcBef>
                        <a:spcAft>
                          <a:spcPts val="0"/>
                        </a:spcAft>
                        <a:tabLst>
                          <a:tab pos="1578610" algn="l"/>
                        </a:tabLst>
                      </a:pPr>
                      <a:r>
                        <a:rPr lang="ar-JO" sz="2400" kern="1200">
                          <a:effectLst/>
                        </a:rPr>
                        <a:t>أنموذج مقترح لتوظيف الميتافرس في مدارس المستقبل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194957"/>
                  </a:ext>
                </a:extLst>
              </a:tr>
              <a:tr h="2622640">
                <a:tc>
                  <a:txBody>
                    <a:bodyPr/>
                    <a:lstStyle/>
                    <a:p>
                      <a:pPr marL="71755" marR="71755" algn="ctr" rtl="1">
                        <a:lnSpc>
                          <a:spcPct val="115000"/>
                        </a:lnSpc>
                        <a:spcBef>
                          <a:spcPts val="0"/>
                        </a:spcBef>
                        <a:spcAft>
                          <a:spcPts val="0"/>
                        </a:spcAft>
                        <a:tabLst>
                          <a:tab pos="1578610" algn="l"/>
                        </a:tabLst>
                      </a:pPr>
                      <a:r>
                        <a:rPr lang="ar-JO" sz="2400" kern="1200">
                          <a:effectLst/>
                        </a:rPr>
                        <a:t>عالم حقيقي</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
                </a:tc>
                <a:tc>
                  <a:txBody>
                    <a:bodyPr/>
                    <a:lstStyle/>
                    <a:p>
                      <a:pPr marL="0" marR="0" algn="r" rtl="1">
                        <a:lnSpc>
                          <a:spcPct val="115000"/>
                        </a:lnSpc>
                        <a:spcBef>
                          <a:spcPts val="0"/>
                        </a:spcBef>
                        <a:spcAft>
                          <a:spcPts val="0"/>
                        </a:spcAft>
                        <a:tabLst>
                          <a:tab pos="1578610" algn="l"/>
                        </a:tabLst>
                      </a:pPr>
                      <a:r>
                        <a:rPr lang="ar-JO" sz="2400" kern="1200" dirty="0">
                          <a:effectLst/>
                        </a:rPr>
                        <a:t>المدرسة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r" rtl="0">
                        <a:lnSpc>
                          <a:spcPct val="115000"/>
                        </a:lnSpc>
                        <a:spcBef>
                          <a:spcPts val="0"/>
                        </a:spcBef>
                        <a:spcAft>
                          <a:spcPts val="0"/>
                        </a:spcAft>
                        <a:tabLst>
                          <a:tab pos="1578610" algn="l"/>
                        </a:tabLst>
                      </a:pP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توفير بيئة رقمية كية </a:t>
                      </a:r>
                      <a:endParaRPr lang="en-US" sz="1400" dirty="0">
                        <a:effectLst/>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بنية تحتية تكنولوجية وتقنيات الحوسبة</a:t>
                      </a:r>
                      <a:endParaRPr lang="en-US" sz="1400" dirty="0">
                        <a:effectLst/>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شبكة انترنت سريعة وشبكات الاتصالات</a:t>
                      </a:r>
                      <a:endParaRPr lang="en-US" sz="1400" dirty="0">
                        <a:effectLst/>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تدريب مستمر من قبل الخبراء والمختصين </a:t>
                      </a:r>
                      <a:endParaRPr lang="en-US" sz="1400" dirty="0">
                        <a:effectLst/>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الاستفادة من التجارب الناجحة </a:t>
                      </a:r>
                      <a:endParaRPr lang="en-US" sz="1400" dirty="0">
                        <a:effectLst/>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توفير الأدوات اللازمة (مصدر التعليمي، مشهد تعلم، تحليل التعلم</a:t>
                      </a:r>
                      <a:endParaRPr lang="en-US" sz="1400" dirty="0">
                        <a:effectLst/>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1600" dirty="0">
                          <a:effectLst/>
                        </a:rPr>
                        <a:t>دعم التقنيات التحليلية  تقنيات النمذجة والعرض وتقنيات التفاعل وتقنيات المصادقة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3489180"/>
                  </a:ext>
                </a:extLst>
              </a:tr>
            </a:tbl>
          </a:graphicData>
        </a:graphic>
      </p:graphicFrame>
      <p:pic>
        <p:nvPicPr>
          <p:cNvPr id="5121" name="Picture 2" descr="High school Stock Vectors, Royalty Free High school Illustrations ...">
            <a:extLst>
              <a:ext uri="{FF2B5EF4-FFF2-40B4-BE49-F238E27FC236}">
                <a16:creationId xmlns:a16="http://schemas.microsoft.com/office/drawing/2014/main" id="{D318A774-0230-0BF6-A119-00C4687BDCC6}"/>
              </a:ext>
            </a:extLst>
          </p:cNvPr>
          <p:cNvPicPr>
            <a:picLocks noChangeAspect="1" noChangeArrowheads="1"/>
          </p:cNvPicPr>
          <p:nvPr/>
        </p:nvPicPr>
        <p:blipFill>
          <a:blip r:embed="rId7">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flipH="1">
            <a:off x="7565571" y="3040926"/>
            <a:ext cx="1403432" cy="166170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729F0979-29E5-1BC0-26A0-41A53942C58A}"/>
              </a:ext>
            </a:extLst>
          </p:cNvPr>
          <p:cNvSpPr/>
          <p:nvPr/>
        </p:nvSpPr>
        <p:spPr>
          <a:xfrm>
            <a:off x="5394325" y="11807825"/>
            <a:ext cx="384175" cy="534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9144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73750B70-DC22-7D08-FF98-4F57BA83333B}"/>
              </a:ext>
            </a:extLst>
          </p:cNvPr>
          <p:cNvGraphicFramePr>
            <a:graphicFrameLocks noGrp="1"/>
          </p:cNvGraphicFramePr>
          <p:nvPr>
            <p:extLst>
              <p:ext uri="{D42A27DB-BD31-4B8C-83A1-F6EECF244321}">
                <p14:modId xmlns:p14="http://schemas.microsoft.com/office/powerpoint/2010/main" val="2092985390"/>
              </p:ext>
            </p:extLst>
          </p:nvPr>
        </p:nvGraphicFramePr>
        <p:xfrm>
          <a:off x="1063551" y="2474835"/>
          <a:ext cx="10056845" cy="3191761"/>
        </p:xfrm>
        <a:graphic>
          <a:graphicData uri="http://schemas.openxmlformats.org/drawingml/2006/table">
            <a:tbl>
              <a:tblPr rtl="1" firstRow="1" firstCol="1" bandRow="1">
                <a:tableStyleId>{0E3FDE45-AF77-4B5C-9715-49D594BDF05E}</a:tableStyleId>
              </a:tblPr>
              <a:tblGrid>
                <a:gridCol w="714036">
                  <a:extLst>
                    <a:ext uri="{9D8B030D-6E8A-4147-A177-3AD203B41FA5}">
                      <a16:colId xmlns:a16="http://schemas.microsoft.com/office/drawing/2014/main" val="3645601255"/>
                    </a:ext>
                  </a:extLst>
                </a:gridCol>
                <a:gridCol w="1297333">
                  <a:extLst>
                    <a:ext uri="{9D8B030D-6E8A-4147-A177-3AD203B41FA5}">
                      <a16:colId xmlns:a16="http://schemas.microsoft.com/office/drawing/2014/main" val="2147433584"/>
                    </a:ext>
                  </a:extLst>
                </a:gridCol>
                <a:gridCol w="1824312">
                  <a:extLst>
                    <a:ext uri="{9D8B030D-6E8A-4147-A177-3AD203B41FA5}">
                      <a16:colId xmlns:a16="http://schemas.microsoft.com/office/drawing/2014/main" val="1542843941"/>
                    </a:ext>
                  </a:extLst>
                </a:gridCol>
                <a:gridCol w="6221164">
                  <a:extLst>
                    <a:ext uri="{9D8B030D-6E8A-4147-A177-3AD203B41FA5}">
                      <a16:colId xmlns:a16="http://schemas.microsoft.com/office/drawing/2014/main" val="3919749285"/>
                    </a:ext>
                  </a:extLst>
                </a:gridCol>
              </a:tblGrid>
              <a:tr h="569121">
                <a:tc gridSpan="4">
                  <a:txBody>
                    <a:bodyPr/>
                    <a:lstStyle/>
                    <a:p>
                      <a:pPr marL="0" marR="0" algn="ctr" rtl="1">
                        <a:lnSpc>
                          <a:spcPct val="115000"/>
                        </a:lnSpc>
                        <a:spcBef>
                          <a:spcPts val="0"/>
                        </a:spcBef>
                        <a:spcAft>
                          <a:spcPts val="0"/>
                        </a:spcAft>
                        <a:tabLst>
                          <a:tab pos="1578610" algn="l"/>
                        </a:tabLst>
                      </a:pPr>
                      <a:r>
                        <a:rPr lang="ar-JO" sz="2400" kern="1200">
                          <a:effectLst/>
                        </a:rPr>
                        <a:t>أنموذج مقترح لتوظيف الميتافرس في مدارس المستقبل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194957"/>
                  </a:ext>
                </a:extLst>
              </a:tr>
              <a:tr h="2622640">
                <a:tc>
                  <a:txBody>
                    <a:bodyPr/>
                    <a:lstStyle/>
                    <a:p>
                      <a:pPr marL="71755" marR="71755" algn="ctr" rtl="1">
                        <a:lnSpc>
                          <a:spcPct val="115000"/>
                        </a:lnSpc>
                        <a:spcBef>
                          <a:spcPts val="0"/>
                        </a:spcBef>
                        <a:spcAft>
                          <a:spcPts val="0"/>
                        </a:spcAft>
                        <a:tabLst>
                          <a:tab pos="1578610" algn="l"/>
                        </a:tabLst>
                      </a:pPr>
                      <a:r>
                        <a:rPr lang="ar-JO" sz="2400" kern="1200" dirty="0">
                          <a:effectLst/>
                        </a:rPr>
                        <a:t>عالم حقيقي</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
                </a:tc>
                <a:tc>
                  <a:txBody>
                    <a:bodyPr/>
                    <a:lstStyle/>
                    <a:p>
                      <a:pPr marL="0" marR="0" algn="r" rtl="1">
                        <a:lnSpc>
                          <a:spcPct val="115000"/>
                        </a:lnSpc>
                        <a:spcBef>
                          <a:spcPts val="0"/>
                        </a:spcBef>
                        <a:spcAft>
                          <a:spcPts val="0"/>
                        </a:spcAft>
                        <a:tabLst>
                          <a:tab pos="1578610" algn="l"/>
                        </a:tabLst>
                      </a:pPr>
                      <a:r>
                        <a:rPr lang="ar-JO" sz="36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المعلم</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578610" algn="l"/>
                        </a:tabLst>
                      </a:pPr>
                      <a:endParaRPr lang="ar-S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2400" dirty="0">
                          <a:effectLst/>
                          <a:latin typeface="Calibri" panose="020F0502020204030204" pitchFamily="34" charset="0"/>
                          <a:ea typeface="Calibri" panose="020F0502020204030204" pitchFamily="34" charset="0"/>
                          <a:cs typeface="Times New Roman" panose="02020603050405020304" pitchFamily="18" charset="0"/>
                        </a:rPr>
                        <a:t>تدريب مستمر تقنيًا ومعرفيًا وأكاديميًا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SA" sz="2400" dirty="0">
                          <a:effectLst/>
                          <a:latin typeface="Calibri" panose="020F0502020204030204" pitchFamily="34" charset="0"/>
                          <a:ea typeface="Calibri" panose="020F0502020204030204" pitchFamily="34" charset="0"/>
                          <a:cs typeface="Times New Roman" panose="02020603050405020304" pitchFamily="18" charset="0"/>
                        </a:rPr>
                        <a:t>امتلاك القدرة على توظيف</a:t>
                      </a:r>
                      <a:r>
                        <a:rPr lang="en-GB" sz="2400" dirty="0">
                          <a:effectLst/>
                          <a:latin typeface="Times New Roman" panose="02020603050405020304" pitchFamily="18" charset="0"/>
                          <a:ea typeface="Calibri" panose="020F0502020204030204" pitchFamily="34" charset="0"/>
                          <a:cs typeface="Arial" panose="020B0604020202020204" pitchFamily="34" charset="0"/>
                        </a:rPr>
                        <a:t>  </a:t>
                      </a:r>
                      <a:r>
                        <a:rPr lang="ar-JO" sz="2400" dirty="0">
                          <a:effectLst/>
                          <a:latin typeface="Calibri" panose="020F0502020204030204" pitchFamily="34" charset="0"/>
                          <a:ea typeface="Calibri" panose="020F0502020204030204" pitchFamily="34" charset="0"/>
                          <a:cs typeface="Times New Roman" panose="02020603050405020304" pitchFamily="18" charset="0"/>
                        </a:rPr>
                        <a:t>الميتافرس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JO" sz="2400" dirty="0">
                          <a:effectLst/>
                          <a:latin typeface="Calibri" panose="020F0502020204030204" pitchFamily="34" charset="0"/>
                          <a:ea typeface="Calibri" panose="020F0502020204030204" pitchFamily="34" charset="0"/>
                          <a:cs typeface="Times New Roman" panose="02020603050405020304" pitchFamily="18" charset="0"/>
                        </a:rPr>
                        <a:t>تفعيل استراتيجيات التدريس الحديثة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JO" sz="2400" dirty="0">
                          <a:effectLst/>
                          <a:latin typeface="Calibri" panose="020F0502020204030204" pitchFamily="34" charset="0"/>
                          <a:ea typeface="Calibri" panose="020F0502020204030204" pitchFamily="34" charset="0"/>
                          <a:cs typeface="Times New Roman" panose="02020603050405020304" pitchFamily="18" charset="0"/>
                        </a:rPr>
                        <a:t>خلق بيئة جاذبة وآمنة للطلبة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JO" sz="2400" dirty="0">
                          <a:effectLst/>
                          <a:latin typeface="Calibri" panose="020F0502020204030204" pitchFamily="34" charset="0"/>
                          <a:ea typeface="Calibri" panose="020F0502020204030204" pitchFamily="34" charset="0"/>
                          <a:cs typeface="Times New Roman" panose="02020603050405020304" pitchFamily="18" charset="0"/>
                        </a:rPr>
                        <a:t>تشجيع العمل التشاركي التعاوني بين الطلبة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3489180"/>
                  </a:ext>
                </a:extLst>
              </a:tr>
            </a:tbl>
          </a:graphicData>
        </a:graphic>
      </p:graphicFrame>
      <p:sp>
        <p:nvSpPr>
          <p:cNvPr id="8" name="Arrow: Down 7">
            <a:extLst>
              <a:ext uri="{FF2B5EF4-FFF2-40B4-BE49-F238E27FC236}">
                <a16:creationId xmlns:a16="http://schemas.microsoft.com/office/drawing/2014/main" id="{729F0979-29E5-1BC0-26A0-41A53942C58A}"/>
              </a:ext>
            </a:extLst>
          </p:cNvPr>
          <p:cNvSpPr/>
          <p:nvPr/>
        </p:nvSpPr>
        <p:spPr>
          <a:xfrm>
            <a:off x="5394325" y="11807825"/>
            <a:ext cx="384175" cy="534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A014B633-8C98-3202-DF4A-095267FA153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545" r="23182"/>
          <a:stretch/>
        </p:blipFill>
        <p:spPr bwMode="auto">
          <a:xfrm>
            <a:off x="7587993" y="3175752"/>
            <a:ext cx="1650867" cy="20960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554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73750B70-DC22-7D08-FF98-4F57BA83333B}"/>
              </a:ext>
            </a:extLst>
          </p:cNvPr>
          <p:cNvGraphicFramePr>
            <a:graphicFrameLocks noGrp="1"/>
          </p:cNvGraphicFramePr>
          <p:nvPr/>
        </p:nvGraphicFramePr>
        <p:xfrm>
          <a:off x="1063551" y="2474835"/>
          <a:ext cx="10056845" cy="3191761"/>
        </p:xfrm>
        <a:graphic>
          <a:graphicData uri="http://schemas.openxmlformats.org/drawingml/2006/table">
            <a:tbl>
              <a:tblPr rtl="1" firstRow="1" firstCol="1" bandRow="1">
                <a:tableStyleId>{0E3FDE45-AF77-4B5C-9715-49D594BDF05E}</a:tableStyleId>
              </a:tblPr>
              <a:tblGrid>
                <a:gridCol w="714036">
                  <a:extLst>
                    <a:ext uri="{9D8B030D-6E8A-4147-A177-3AD203B41FA5}">
                      <a16:colId xmlns:a16="http://schemas.microsoft.com/office/drawing/2014/main" val="3645601255"/>
                    </a:ext>
                  </a:extLst>
                </a:gridCol>
                <a:gridCol w="1297333">
                  <a:extLst>
                    <a:ext uri="{9D8B030D-6E8A-4147-A177-3AD203B41FA5}">
                      <a16:colId xmlns:a16="http://schemas.microsoft.com/office/drawing/2014/main" val="2147433584"/>
                    </a:ext>
                  </a:extLst>
                </a:gridCol>
                <a:gridCol w="1824312">
                  <a:extLst>
                    <a:ext uri="{9D8B030D-6E8A-4147-A177-3AD203B41FA5}">
                      <a16:colId xmlns:a16="http://schemas.microsoft.com/office/drawing/2014/main" val="1542843941"/>
                    </a:ext>
                  </a:extLst>
                </a:gridCol>
                <a:gridCol w="6221164">
                  <a:extLst>
                    <a:ext uri="{9D8B030D-6E8A-4147-A177-3AD203B41FA5}">
                      <a16:colId xmlns:a16="http://schemas.microsoft.com/office/drawing/2014/main" val="3919749285"/>
                    </a:ext>
                  </a:extLst>
                </a:gridCol>
              </a:tblGrid>
              <a:tr h="569121">
                <a:tc gridSpan="4">
                  <a:txBody>
                    <a:bodyPr/>
                    <a:lstStyle/>
                    <a:p>
                      <a:pPr marL="0" marR="0" algn="ctr" rtl="1">
                        <a:lnSpc>
                          <a:spcPct val="115000"/>
                        </a:lnSpc>
                        <a:spcBef>
                          <a:spcPts val="0"/>
                        </a:spcBef>
                        <a:spcAft>
                          <a:spcPts val="0"/>
                        </a:spcAft>
                        <a:tabLst>
                          <a:tab pos="1578610" algn="l"/>
                        </a:tabLst>
                      </a:pPr>
                      <a:r>
                        <a:rPr lang="ar-JO" sz="2400" kern="1200">
                          <a:effectLst/>
                        </a:rPr>
                        <a:t>أنموذج مقترح لتوظيف الميتافرس في مدارس المستقبل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194957"/>
                  </a:ext>
                </a:extLst>
              </a:tr>
              <a:tr h="2622640">
                <a:tc>
                  <a:txBody>
                    <a:bodyPr/>
                    <a:lstStyle/>
                    <a:p>
                      <a:pPr marL="71755" marR="71755" algn="ctr" rtl="1">
                        <a:lnSpc>
                          <a:spcPct val="115000"/>
                        </a:lnSpc>
                        <a:spcBef>
                          <a:spcPts val="0"/>
                        </a:spcBef>
                        <a:spcAft>
                          <a:spcPts val="0"/>
                        </a:spcAft>
                        <a:tabLst>
                          <a:tab pos="1578610" algn="l"/>
                        </a:tabLst>
                      </a:pPr>
                      <a:r>
                        <a:rPr lang="ar-JO" sz="2400" kern="1200" dirty="0">
                          <a:effectLst/>
                        </a:rPr>
                        <a:t>عالم حقيقي</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
                </a:tc>
                <a:tc>
                  <a:txBody>
                    <a:bodyPr/>
                    <a:lstStyle/>
                    <a:p>
                      <a:pPr marL="0" marR="0" algn="r" rtl="1">
                        <a:lnSpc>
                          <a:spcPct val="115000"/>
                        </a:lnSpc>
                        <a:spcBef>
                          <a:spcPts val="0"/>
                        </a:spcBef>
                        <a:spcAft>
                          <a:spcPts val="0"/>
                        </a:spcAft>
                        <a:tabLst>
                          <a:tab pos="1578610" algn="l"/>
                        </a:tabLst>
                      </a:pPr>
                      <a:r>
                        <a:rPr lang="ar-JO" sz="4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الطالب</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578610" algn="l"/>
                        </a:tabLst>
                      </a:pPr>
                      <a:endParaRPr lang="ar-S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Low" rtl="1">
                        <a:lnSpc>
                          <a:spcPct val="115000"/>
                        </a:lnSpc>
                        <a:spcBef>
                          <a:spcPts val="0"/>
                        </a:spcBef>
                        <a:spcAft>
                          <a:spcPts val="0"/>
                        </a:spcAft>
                        <a:buFont typeface="Symbol" panose="05050102010706020507" pitchFamily="18" charset="2"/>
                        <a:buChar char=""/>
                      </a:pPr>
                      <a:r>
                        <a:rPr lang="ar-JO" sz="2800" dirty="0">
                          <a:effectLst/>
                          <a:latin typeface="Calibri" panose="020F0502020204030204" pitchFamily="34" charset="0"/>
                          <a:ea typeface="Times New Roman" panose="02020603050405020304" pitchFamily="18" charset="0"/>
                          <a:cs typeface="Times New Roman" panose="02020603050405020304" pitchFamily="18" charset="0"/>
                        </a:rPr>
                        <a:t>استعداد نفسي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Low" rtl="1">
                        <a:lnSpc>
                          <a:spcPct val="115000"/>
                        </a:lnSpc>
                        <a:spcBef>
                          <a:spcPts val="0"/>
                        </a:spcBef>
                        <a:spcAft>
                          <a:spcPts val="0"/>
                        </a:spcAft>
                        <a:buFont typeface="Symbol" panose="05050102010706020507" pitchFamily="18" charset="2"/>
                        <a:buChar char=""/>
                      </a:pPr>
                      <a:r>
                        <a:rPr lang="ar-JO" sz="2800" dirty="0">
                          <a:effectLst/>
                          <a:latin typeface="Calibri" panose="020F0502020204030204" pitchFamily="34" charset="0"/>
                          <a:ea typeface="Times New Roman" panose="02020603050405020304" pitchFamily="18" charset="0"/>
                          <a:cs typeface="Times New Roman" panose="02020603050405020304" pitchFamily="18" charset="0"/>
                        </a:rPr>
                        <a:t>تحفيز معنوي من خلال التهيئة قبل الاستخدام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0"/>
                        </a:spcAft>
                        <a:buFont typeface="Symbol" panose="05050102010706020507" pitchFamily="18" charset="2"/>
                        <a:buChar char=""/>
                      </a:pPr>
                      <a:r>
                        <a:rPr lang="ar-JO" sz="2800" dirty="0">
                          <a:effectLst/>
                          <a:latin typeface="Calibri" panose="020F0502020204030204" pitchFamily="34" charset="0"/>
                          <a:ea typeface="Times New Roman" panose="02020603050405020304" pitchFamily="18" charset="0"/>
                          <a:cs typeface="Times New Roman" panose="02020603050405020304" pitchFamily="18" charset="0"/>
                        </a:rPr>
                        <a:t>التدريب التقني</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r" rtl="1">
                        <a:lnSpc>
                          <a:spcPct val="115000"/>
                        </a:lnSpc>
                        <a:spcBef>
                          <a:spcPts val="0"/>
                        </a:spcBef>
                        <a:spcAft>
                          <a:spcPts val="0"/>
                        </a:spcAft>
                        <a:buFont typeface="Symbol" panose="05050102010706020507" pitchFamily="18" charset="2"/>
                        <a:buChar char=""/>
                      </a:pPr>
                      <a:r>
                        <a:rPr lang="ar-SA" sz="2800" dirty="0">
                          <a:effectLst/>
                          <a:latin typeface="Calibri" panose="020F0502020204030204" pitchFamily="34" charset="0"/>
                          <a:ea typeface="Times New Roman" panose="02020603050405020304" pitchFamily="18" charset="0"/>
                          <a:cs typeface="Times New Roman" panose="02020603050405020304" pitchFamily="18" charset="0"/>
                        </a:rPr>
                        <a:t>إثارة الدافعية من خلال استراتيجيات التدريس المعاصرة</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3489180"/>
                  </a:ext>
                </a:extLst>
              </a:tr>
            </a:tbl>
          </a:graphicData>
        </a:graphic>
      </p:graphicFrame>
      <p:sp>
        <p:nvSpPr>
          <p:cNvPr id="8" name="Arrow: Down 7">
            <a:extLst>
              <a:ext uri="{FF2B5EF4-FFF2-40B4-BE49-F238E27FC236}">
                <a16:creationId xmlns:a16="http://schemas.microsoft.com/office/drawing/2014/main" id="{729F0979-29E5-1BC0-26A0-41A53942C58A}"/>
              </a:ext>
            </a:extLst>
          </p:cNvPr>
          <p:cNvSpPr/>
          <p:nvPr/>
        </p:nvSpPr>
        <p:spPr>
          <a:xfrm>
            <a:off x="5394325" y="11807825"/>
            <a:ext cx="384175" cy="534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Student Cartoon on Behance">
            <a:extLst>
              <a:ext uri="{FF2B5EF4-FFF2-40B4-BE49-F238E27FC236}">
                <a16:creationId xmlns:a16="http://schemas.microsoft.com/office/drawing/2014/main" id="{FDCC3068-0C43-0FB2-332A-381FC1053C1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2717" y="3205064"/>
            <a:ext cx="1893506" cy="2132045"/>
          </a:xfrm>
          <a:prstGeom prst="rect">
            <a:avLst/>
          </a:prstGeom>
          <a:noFill/>
          <a:ln>
            <a:noFill/>
          </a:ln>
        </p:spPr>
      </p:pic>
    </p:spTree>
    <p:extLst>
      <p:ext uri="{BB962C8B-B14F-4D97-AF65-F5344CB8AC3E}">
        <p14:creationId xmlns:p14="http://schemas.microsoft.com/office/powerpoint/2010/main" val="57708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73750B70-DC22-7D08-FF98-4F57BA83333B}"/>
              </a:ext>
            </a:extLst>
          </p:cNvPr>
          <p:cNvGraphicFramePr>
            <a:graphicFrameLocks noGrp="1"/>
          </p:cNvGraphicFramePr>
          <p:nvPr>
            <p:extLst>
              <p:ext uri="{D42A27DB-BD31-4B8C-83A1-F6EECF244321}">
                <p14:modId xmlns:p14="http://schemas.microsoft.com/office/powerpoint/2010/main" val="36625322"/>
              </p:ext>
            </p:extLst>
          </p:nvPr>
        </p:nvGraphicFramePr>
        <p:xfrm>
          <a:off x="1063551" y="2474835"/>
          <a:ext cx="10056845" cy="3191761"/>
        </p:xfrm>
        <a:graphic>
          <a:graphicData uri="http://schemas.openxmlformats.org/drawingml/2006/table">
            <a:tbl>
              <a:tblPr rtl="1" firstRow="1" firstCol="1" bandRow="1">
                <a:tableStyleId>{0E3FDE45-AF77-4B5C-9715-49D594BDF05E}</a:tableStyleId>
              </a:tblPr>
              <a:tblGrid>
                <a:gridCol w="714036">
                  <a:extLst>
                    <a:ext uri="{9D8B030D-6E8A-4147-A177-3AD203B41FA5}">
                      <a16:colId xmlns:a16="http://schemas.microsoft.com/office/drawing/2014/main" val="3645601255"/>
                    </a:ext>
                  </a:extLst>
                </a:gridCol>
                <a:gridCol w="1514287">
                  <a:extLst>
                    <a:ext uri="{9D8B030D-6E8A-4147-A177-3AD203B41FA5}">
                      <a16:colId xmlns:a16="http://schemas.microsoft.com/office/drawing/2014/main" val="2147433584"/>
                    </a:ext>
                  </a:extLst>
                </a:gridCol>
                <a:gridCol w="1607358">
                  <a:extLst>
                    <a:ext uri="{9D8B030D-6E8A-4147-A177-3AD203B41FA5}">
                      <a16:colId xmlns:a16="http://schemas.microsoft.com/office/drawing/2014/main" val="1542843941"/>
                    </a:ext>
                  </a:extLst>
                </a:gridCol>
                <a:gridCol w="6221164">
                  <a:extLst>
                    <a:ext uri="{9D8B030D-6E8A-4147-A177-3AD203B41FA5}">
                      <a16:colId xmlns:a16="http://schemas.microsoft.com/office/drawing/2014/main" val="3919749285"/>
                    </a:ext>
                  </a:extLst>
                </a:gridCol>
              </a:tblGrid>
              <a:tr h="569121">
                <a:tc gridSpan="4">
                  <a:txBody>
                    <a:bodyPr/>
                    <a:lstStyle/>
                    <a:p>
                      <a:pPr marL="0" marR="0" algn="ctr" rtl="1">
                        <a:lnSpc>
                          <a:spcPct val="115000"/>
                        </a:lnSpc>
                        <a:spcBef>
                          <a:spcPts val="0"/>
                        </a:spcBef>
                        <a:spcAft>
                          <a:spcPts val="0"/>
                        </a:spcAft>
                        <a:tabLst>
                          <a:tab pos="1578610" algn="l"/>
                        </a:tabLst>
                      </a:pPr>
                      <a:r>
                        <a:rPr lang="ar-JO" sz="2400" kern="1200">
                          <a:effectLst/>
                        </a:rPr>
                        <a:t>أنموذج مقترح لتوظيف الميتافرس في مدارس المستقبل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194957"/>
                  </a:ext>
                </a:extLst>
              </a:tr>
              <a:tr h="2622640">
                <a:tc>
                  <a:txBody>
                    <a:bodyPr/>
                    <a:lstStyle/>
                    <a:p>
                      <a:pPr marL="71755" marR="71755" algn="ctr" rtl="1">
                        <a:lnSpc>
                          <a:spcPct val="115000"/>
                        </a:lnSpc>
                        <a:spcBef>
                          <a:spcPts val="0"/>
                        </a:spcBef>
                        <a:spcAft>
                          <a:spcPts val="0"/>
                        </a:spcAft>
                        <a:tabLst>
                          <a:tab pos="1578610" algn="l"/>
                        </a:tabLst>
                      </a:pPr>
                      <a:r>
                        <a:rPr lang="ar-JO" sz="2400" kern="1200" dirty="0">
                          <a:effectLst/>
                        </a:rPr>
                        <a:t>عالم حقيقي</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
                </a:tc>
                <a:tc>
                  <a:txBody>
                    <a:bodyPr/>
                    <a:lstStyle/>
                    <a:p>
                      <a:pPr marL="0" marR="0" algn="r" rtl="1">
                        <a:lnSpc>
                          <a:spcPct val="115000"/>
                        </a:lnSpc>
                        <a:spcBef>
                          <a:spcPts val="0"/>
                        </a:spcBef>
                        <a:spcAft>
                          <a:spcPts val="0"/>
                        </a:spcAft>
                        <a:tabLst>
                          <a:tab pos="1578610" algn="l"/>
                        </a:tabLst>
                      </a:pPr>
                      <a:r>
                        <a:rPr lang="ar-JO" sz="4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الأدوات</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0">
                        <a:lnSpc>
                          <a:spcPct val="115000"/>
                        </a:lnSpc>
                        <a:spcBef>
                          <a:spcPts val="0"/>
                        </a:spcBef>
                        <a:spcAft>
                          <a:spcPts val="0"/>
                        </a:spcAft>
                        <a:tabLst>
                          <a:tab pos="1578610" algn="l"/>
                        </a:tabLst>
                      </a:pPr>
                      <a:endParaRPr lang="ar-SA"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JO" sz="3200" dirty="0">
                          <a:effectLst/>
                          <a:latin typeface="Calibri" panose="020F0502020204030204" pitchFamily="34" charset="0"/>
                          <a:ea typeface="Calibri" panose="020F0502020204030204" pitchFamily="34" charset="0"/>
                          <a:cs typeface="Times New Roman" panose="02020603050405020304" pitchFamily="18" charset="0"/>
                        </a:rPr>
                        <a:t>الأجهزة القابلة للارتداء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JO" sz="3200" dirty="0">
                          <a:effectLst/>
                          <a:latin typeface="Calibri" panose="020F0502020204030204" pitchFamily="34" charset="0"/>
                          <a:ea typeface="Calibri" panose="020F0502020204030204" pitchFamily="34" charset="0"/>
                          <a:cs typeface="Times New Roman" panose="02020603050405020304" pitchFamily="18" charset="0"/>
                        </a:rPr>
                        <a:t>نظارات مخصصة </a:t>
                      </a:r>
                      <a:r>
                        <a:rPr lang="ar-JO" sz="3200" dirty="0" err="1">
                          <a:effectLst/>
                          <a:latin typeface="Calibri" panose="020F0502020204030204" pitchFamily="34" charset="0"/>
                          <a:ea typeface="Calibri" panose="020F0502020204030204" pitchFamily="34" charset="0"/>
                          <a:cs typeface="Times New Roman" panose="02020603050405020304" pitchFamily="18" charset="0"/>
                        </a:rPr>
                        <a:t>للميتافيرس</a:t>
                      </a:r>
                      <a:r>
                        <a:rPr lang="ar-JO" sz="3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tabLst>
                          <a:tab pos="1578610" algn="l"/>
                        </a:tabLst>
                      </a:pPr>
                      <a:r>
                        <a:rPr lang="ar-JO" sz="3200" dirty="0">
                          <a:effectLst/>
                          <a:latin typeface="Calibri" panose="020F0502020204030204" pitchFamily="34" charset="0"/>
                          <a:ea typeface="Calibri" panose="020F0502020204030204" pitchFamily="34" charset="0"/>
                          <a:cs typeface="Times New Roman" panose="02020603050405020304" pitchFamily="18" charset="0"/>
                        </a:rPr>
                        <a:t>محتوى تعليمي داخل العالم الافتراضي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3489180"/>
                  </a:ext>
                </a:extLst>
              </a:tr>
            </a:tbl>
          </a:graphicData>
        </a:graphic>
      </p:graphicFrame>
      <p:sp>
        <p:nvSpPr>
          <p:cNvPr id="8" name="Arrow: Down 7">
            <a:extLst>
              <a:ext uri="{FF2B5EF4-FFF2-40B4-BE49-F238E27FC236}">
                <a16:creationId xmlns:a16="http://schemas.microsoft.com/office/drawing/2014/main" id="{729F0979-29E5-1BC0-26A0-41A53942C58A}"/>
              </a:ext>
            </a:extLst>
          </p:cNvPr>
          <p:cNvSpPr/>
          <p:nvPr/>
        </p:nvSpPr>
        <p:spPr>
          <a:xfrm>
            <a:off x="5394325" y="11807825"/>
            <a:ext cx="384175" cy="534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a:extLst>
              <a:ext uri="{FF2B5EF4-FFF2-40B4-BE49-F238E27FC236}">
                <a16:creationId xmlns:a16="http://schemas.microsoft.com/office/drawing/2014/main" id="{76F4424E-9189-9F21-1153-E333D145AAE6}"/>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7532" y="3836749"/>
            <a:ext cx="2416264" cy="1444378"/>
          </a:xfrm>
          <a:prstGeom prst="rect">
            <a:avLst/>
          </a:prstGeom>
          <a:noFill/>
        </p:spPr>
      </p:pic>
    </p:spTree>
    <p:extLst>
      <p:ext uri="{BB962C8B-B14F-4D97-AF65-F5344CB8AC3E}">
        <p14:creationId xmlns:p14="http://schemas.microsoft.com/office/powerpoint/2010/main" val="253416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06D5D-8961-C8BA-8CE9-ED2178069DB5}"/>
              </a:ext>
            </a:extLst>
          </p:cNvPr>
          <p:cNvGrpSpPr/>
          <p:nvPr/>
        </p:nvGrpSpPr>
        <p:grpSpPr>
          <a:xfrm>
            <a:off x="0" y="-10886"/>
            <a:ext cx="12219991" cy="6879772"/>
            <a:chOff x="0" y="-10886"/>
            <a:chExt cx="12219991" cy="6879772"/>
          </a:xfrm>
        </p:grpSpPr>
        <p:pic>
          <p:nvPicPr>
            <p:cNvPr id="6" name="Picture 5">
              <a:extLst>
                <a:ext uri="{FF2B5EF4-FFF2-40B4-BE49-F238E27FC236}">
                  <a16:creationId xmlns:a16="http://schemas.microsoft.com/office/drawing/2014/main" id="{318F40D0-F620-1DDF-31F5-9F671C4CCE4C}"/>
                </a:ext>
              </a:extLst>
            </p:cNvPr>
            <p:cNvPicPr>
              <a:picLocks noChangeAspect="1"/>
            </p:cNvPicPr>
            <p:nvPr/>
          </p:nvPicPr>
          <p:blipFill rotWithShape="1">
            <a:blip r:embed="rId2"/>
            <a:srcRect l="10530" t="13878" r="9877" b="15429"/>
            <a:stretch/>
          </p:blipFill>
          <p:spPr>
            <a:xfrm>
              <a:off x="0" y="-10886"/>
              <a:ext cx="12219991" cy="6879772"/>
            </a:xfrm>
            <a:prstGeom prst="rect">
              <a:avLst/>
            </a:prstGeom>
          </p:spPr>
        </p:pic>
        <p:pic>
          <p:nvPicPr>
            <p:cNvPr id="1028" name="Picture 4" descr="مدارس الحصاد التربوي --- إدارة المعرفة">
              <a:extLst>
                <a:ext uri="{FF2B5EF4-FFF2-40B4-BE49-F238E27FC236}">
                  <a16:creationId xmlns:a16="http://schemas.microsoft.com/office/drawing/2014/main" id="{7582E69B-DFB7-A01F-BD71-4E995F48DD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15" r="66572"/>
            <a:stretch/>
          </p:blipFill>
          <p:spPr bwMode="auto">
            <a:xfrm>
              <a:off x="2371531" y="770821"/>
              <a:ext cx="1091681" cy="10613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8B260-E425-F7F4-49BF-1E9D9633C756}"/>
                </a:ext>
              </a:extLst>
            </p:cNvPr>
            <p:cNvPicPr>
              <a:picLocks noChangeAspect="1"/>
            </p:cNvPicPr>
            <p:nvPr/>
          </p:nvPicPr>
          <p:blipFill rotWithShape="1">
            <a:blip r:embed="rId4">
              <a:clrChange>
                <a:clrFrom>
                  <a:srgbClr val="F6F6F6"/>
                </a:clrFrom>
                <a:clrTo>
                  <a:srgbClr val="F6F6F6">
                    <a:alpha val="0"/>
                  </a:srgbClr>
                </a:clrTo>
              </a:clrChange>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3293" t="14165" r="78042" b="73026"/>
            <a:stretch/>
          </p:blipFill>
          <p:spPr>
            <a:xfrm>
              <a:off x="9517224" y="709855"/>
              <a:ext cx="1816359" cy="1122323"/>
            </a:xfrm>
            <a:prstGeom prst="rect">
              <a:avLst/>
            </a:prstGeom>
          </p:spPr>
        </p:pic>
        <p:sp>
          <p:nvSpPr>
            <p:cNvPr id="4" name="TextBox 3">
              <a:extLst>
                <a:ext uri="{FF2B5EF4-FFF2-40B4-BE49-F238E27FC236}">
                  <a16:creationId xmlns:a16="http://schemas.microsoft.com/office/drawing/2014/main" id="{6646B394-35FE-9C26-69E4-A904DF76B21F}"/>
                </a:ext>
              </a:extLst>
            </p:cNvPr>
            <p:cNvSpPr txBox="1"/>
            <p:nvPr/>
          </p:nvSpPr>
          <p:spPr>
            <a:xfrm>
              <a:off x="1537718" y="6457727"/>
              <a:ext cx="9108512" cy="369332"/>
            </a:xfrm>
            <a:prstGeom prst="rect">
              <a:avLst/>
            </a:prstGeom>
            <a:noFill/>
          </p:spPr>
          <p:txBody>
            <a:bodyPr wrap="square" rtlCol="0">
              <a:spAutoFit/>
            </a:bodyPr>
            <a:lstStyle/>
            <a:p>
              <a:pPr algn="ctr" rtl="1"/>
              <a:r>
                <a:rPr lang="ar-JO" dirty="0">
                  <a:solidFill>
                    <a:schemeClr val="bg1"/>
                  </a:solidFill>
                </a:rPr>
                <a:t>مؤتمر التعليم الإلكتروني الثامن (2023) بعنوان: التعليم في الميتافيرس تحديات الواقع وحتمية المستقبل </a:t>
              </a:r>
            </a:p>
          </p:txBody>
        </p:sp>
        <p:sp>
          <p:nvSpPr>
            <p:cNvPr id="3" name="Rectangle: Rounded Corners 2">
              <a:extLst>
                <a:ext uri="{FF2B5EF4-FFF2-40B4-BE49-F238E27FC236}">
                  <a16:creationId xmlns:a16="http://schemas.microsoft.com/office/drawing/2014/main" id="{41145836-382E-8A1B-6DF5-06C59659F630}"/>
                </a:ext>
              </a:extLst>
            </p:cNvPr>
            <p:cNvSpPr/>
            <p:nvPr/>
          </p:nvSpPr>
          <p:spPr>
            <a:xfrm>
              <a:off x="3741575" y="770821"/>
              <a:ext cx="5497285" cy="830425"/>
            </a:xfrm>
            <a:prstGeom prst="roundRect">
              <a:avLst/>
            </a:prstGeom>
            <a:solidFill>
              <a:srgbClr val="B36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000" b="0" i="0" cap="all" dirty="0">
                  <a:solidFill>
                    <a:schemeClr val="tx2">
                      <a:lumMod val="50000"/>
                    </a:schemeClr>
                  </a:solidFill>
                  <a:effectLst/>
                  <a:latin typeface="var(--hff)"/>
                  <a:cs typeface="AdvertisingBold" pitchFamily="2" charset="-78"/>
                </a:rPr>
                <a:t>الميتافيرس في التعليم ضرورة أم رفاهية؟</a:t>
              </a:r>
            </a:p>
          </p:txBody>
        </p:sp>
        <p:pic>
          <p:nvPicPr>
            <p:cNvPr id="2050" name="Picture 2" descr="ماهي الميتافيرس ؟ .. أو &quot; الكون الماورائي &quot; | المرسال">
              <a:extLst>
                <a:ext uri="{FF2B5EF4-FFF2-40B4-BE49-F238E27FC236}">
                  <a16:creationId xmlns:a16="http://schemas.microsoft.com/office/drawing/2014/main" id="{C725A382-BA47-1A93-6153-A576AFA362F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5" r="14522"/>
            <a:stretch/>
          </p:blipFill>
          <p:spPr bwMode="auto">
            <a:xfrm>
              <a:off x="858417" y="709855"/>
              <a:ext cx="1222310" cy="1122323"/>
            </a:xfrm>
            <a:prstGeom prst="ellipse">
              <a:avLst/>
            </a:prstGeom>
            <a:noFill/>
            <a:extLst>
              <a:ext uri="{909E8E84-426E-40DD-AFC4-6F175D3DCCD1}">
                <a14:hiddenFill xmlns:a14="http://schemas.microsoft.com/office/drawing/2010/main">
                  <a:solidFill>
                    <a:srgbClr val="FFFFFF"/>
                  </a:solidFill>
                </a14:hiddenFill>
              </a:ext>
            </a:extLst>
          </p:spPr>
        </p:pic>
      </p:grpSp>
      <p:graphicFrame>
        <p:nvGraphicFramePr>
          <p:cNvPr id="7" name="Table 6">
            <a:extLst>
              <a:ext uri="{FF2B5EF4-FFF2-40B4-BE49-F238E27FC236}">
                <a16:creationId xmlns:a16="http://schemas.microsoft.com/office/drawing/2014/main" id="{73750B70-DC22-7D08-FF98-4F57BA83333B}"/>
              </a:ext>
            </a:extLst>
          </p:cNvPr>
          <p:cNvGraphicFramePr>
            <a:graphicFrameLocks noGrp="1"/>
          </p:cNvGraphicFramePr>
          <p:nvPr>
            <p:extLst>
              <p:ext uri="{D42A27DB-BD31-4B8C-83A1-F6EECF244321}">
                <p14:modId xmlns:p14="http://schemas.microsoft.com/office/powerpoint/2010/main" val="3865965574"/>
              </p:ext>
            </p:extLst>
          </p:nvPr>
        </p:nvGraphicFramePr>
        <p:xfrm>
          <a:off x="1063551" y="2474835"/>
          <a:ext cx="10056845" cy="3191761"/>
        </p:xfrm>
        <a:graphic>
          <a:graphicData uri="http://schemas.openxmlformats.org/drawingml/2006/table">
            <a:tbl>
              <a:tblPr rtl="1" firstRow="1" firstCol="1" bandRow="1">
                <a:tableStyleId>{0E3FDE45-AF77-4B5C-9715-49D594BDF05E}</a:tableStyleId>
              </a:tblPr>
              <a:tblGrid>
                <a:gridCol w="714036">
                  <a:extLst>
                    <a:ext uri="{9D8B030D-6E8A-4147-A177-3AD203B41FA5}">
                      <a16:colId xmlns:a16="http://schemas.microsoft.com/office/drawing/2014/main" val="3645601255"/>
                    </a:ext>
                  </a:extLst>
                </a:gridCol>
                <a:gridCol w="3121645">
                  <a:extLst>
                    <a:ext uri="{9D8B030D-6E8A-4147-A177-3AD203B41FA5}">
                      <a16:colId xmlns:a16="http://schemas.microsoft.com/office/drawing/2014/main" val="2147433584"/>
                    </a:ext>
                  </a:extLst>
                </a:gridCol>
                <a:gridCol w="6221164">
                  <a:extLst>
                    <a:ext uri="{9D8B030D-6E8A-4147-A177-3AD203B41FA5}">
                      <a16:colId xmlns:a16="http://schemas.microsoft.com/office/drawing/2014/main" val="3919749285"/>
                    </a:ext>
                  </a:extLst>
                </a:gridCol>
              </a:tblGrid>
              <a:tr h="569121">
                <a:tc gridSpan="3">
                  <a:txBody>
                    <a:bodyPr/>
                    <a:lstStyle/>
                    <a:p>
                      <a:pPr marL="0" marR="0" algn="ctr" rtl="1">
                        <a:lnSpc>
                          <a:spcPct val="115000"/>
                        </a:lnSpc>
                        <a:spcBef>
                          <a:spcPts val="0"/>
                        </a:spcBef>
                        <a:spcAft>
                          <a:spcPts val="0"/>
                        </a:spcAft>
                        <a:tabLst>
                          <a:tab pos="1578610" algn="l"/>
                        </a:tabLst>
                      </a:pPr>
                      <a:r>
                        <a:rPr lang="ar-JO" sz="2400" kern="1200">
                          <a:effectLst/>
                        </a:rPr>
                        <a:t>أنموذج مقترح لتوظيف الميتافرس في مدارس المستقبل</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194957"/>
                  </a:ext>
                </a:extLst>
              </a:tr>
              <a:tr h="2622640">
                <a:tc>
                  <a:txBody>
                    <a:bodyPr/>
                    <a:lstStyle/>
                    <a:p>
                      <a:pPr marL="71755" marR="71755" algn="ctr" rtl="1">
                        <a:lnSpc>
                          <a:spcPct val="115000"/>
                        </a:lnSpc>
                        <a:spcBef>
                          <a:spcPts val="0"/>
                        </a:spcBef>
                        <a:spcAft>
                          <a:spcPts val="0"/>
                        </a:spcAft>
                        <a:tabLst>
                          <a:tab pos="1578610" algn="l"/>
                        </a:tabLst>
                      </a:pPr>
                      <a:r>
                        <a:rPr lang="ar-JO"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عالم افتراضي</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
                </a:tc>
                <a:tc>
                  <a:txBody>
                    <a:bodyPr/>
                    <a:lstStyle/>
                    <a:p>
                      <a:pPr marL="0" marR="0" algn="ctr" rtl="1">
                        <a:lnSpc>
                          <a:spcPct val="115000"/>
                        </a:lnSpc>
                        <a:spcBef>
                          <a:spcPts val="0"/>
                        </a:spcBef>
                        <a:spcAft>
                          <a:spcPts val="0"/>
                        </a:spcAft>
                        <a:tabLst>
                          <a:tab pos="1578610" algn="l"/>
                        </a:tabLst>
                      </a:pPr>
                      <a:r>
                        <a:rPr lang="ar-JO" sz="2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الأفتار (</a:t>
                      </a:r>
                      <a:r>
                        <a:rPr lang="ar-SA" sz="1600" dirty="0">
                          <a:effectLst/>
                          <a:latin typeface="Calibri" panose="020F0502020204030204" pitchFamily="34" charset="0"/>
                          <a:ea typeface="Times New Roman" panose="02020603050405020304" pitchFamily="18" charset="0"/>
                          <a:cs typeface="Times New Roman" panose="02020603050405020304" pitchFamily="18" charset="0"/>
                        </a:rPr>
                        <a:t>الشخصيات الذكية</a:t>
                      </a:r>
                      <a:r>
                        <a:rPr lang="ar-JO" sz="2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tabLst>
                          <a:tab pos="1578610" algn="l"/>
                        </a:tabLst>
                      </a:pPr>
                      <a:endParaRPr lang="ar-JO" sz="18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r" rtl="1">
                        <a:lnSpc>
                          <a:spcPct val="115000"/>
                        </a:lnSpc>
                        <a:spcBef>
                          <a:spcPts val="0"/>
                        </a:spcBef>
                        <a:spcAft>
                          <a:spcPts val="0"/>
                        </a:spcAft>
                        <a:tabLst>
                          <a:tab pos="1578610" algn="l"/>
                        </a:tabLst>
                      </a:pPr>
                      <a:r>
                        <a:rPr lang="ar-JO" sz="1200" dirty="0">
                          <a:effectLst/>
                          <a:latin typeface="Calibri" panose="020F0502020204030204" pitchFamily="34" charset="0"/>
                          <a:cs typeface="Times New Roman" panose="02020603050405020304" pitchFamily="18" charset="0"/>
                        </a:rPr>
                        <a:t> </a:t>
                      </a:r>
                      <a:endParaRPr lang="en-US" sz="1100" dirty="0">
                        <a:effectLst/>
                        <a:latin typeface="Calibri" panose="020F0502020204030204" pitchFamily="34" charset="0"/>
                        <a:cs typeface="Arial" panose="020B0604020202020204" pitchFamily="34" charset="0"/>
                      </a:endParaRPr>
                    </a:p>
                    <a:p>
                      <a:pPr marL="295275" marR="0" algn="r" rtl="1">
                        <a:lnSpc>
                          <a:spcPct val="115000"/>
                        </a:lnSpc>
                        <a:spcBef>
                          <a:spcPts val="0"/>
                        </a:spcBef>
                        <a:spcAft>
                          <a:spcPts val="0"/>
                        </a:spcAft>
                        <a:tabLst>
                          <a:tab pos="1578610" algn="l"/>
                        </a:tabLst>
                      </a:pPr>
                      <a:r>
                        <a:rPr lang="ar-SA" sz="1200" dirty="0">
                          <a:effectLst/>
                          <a:latin typeface="Calibri" panose="020F0502020204030204" pitchFamily="34" charset="0"/>
                          <a:cs typeface="Times New Roman" panose="02020603050405020304" pitchFamily="18" charset="0"/>
                        </a:rPr>
                        <a:t> </a:t>
                      </a:r>
                      <a:endParaRPr lang="en-US" sz="1100" dirty="0">
                        <a:effectLst/>
                        <a:latin typeface="Calibri" panose="020F0502020204030204" pitchFamily="34" charset="0"/>
                        <a:cs typeface="Arial" panose="020B0604020202020204" pitchFamily="34" charset="0"/>
                      </a:endParaRPr>
                    </a:p>
                  </a:txBody>
                  <a:tcPr marL="68580" marR="68580" marT="0" marB="0"/>
                </a:tc>
                <a:tc>
                  <a:txBody>
                    <a:bodyPr/>
                    <a:lstStyle/>
                    <a:p>
                      <a:pPr marL="295275" marR="0" algn="r" rtl="1">
                        <a:lnSpc>
                          <a:spcPct val="115000"/>
                        </a:lnSpc>
                        <a:spcBef>
                          <a:spcPts val="0"/>
                        </a:spcBef>
                        <a:spcAft>
                          <a:spcPts val="0"/>
                        </a:spcAft>
                        <a:tabLst>
                          <a:tab pos="157861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
                </a:tc>
                <a:extLst>
                  <a:ext uri="{0D108BD9-81ED-4DB2-BD59-A6C34878D82A}">
                    <a16:rowId xmlns:a16="http://schemas.microsoft.com/office/drawing/2014/main" val="2913489180"/>
                  </a:ext>
                </a:extLst>
              </a:tr>
            </a:tbl>
          </a:graphicData>
        </a:graphic>
      </p:graphicFrame>
      <p:sp>
        <p:nvSpPr>
          <p:cNvPr id="8" name="Arrow: Down 7">
            <a:extLst>
              <a:ext uri="{FF2B5EF4-FFF2-40B4-BE49-F238E27FC236}">
                <a16:creationId xmlns:a16="http://schemas.microsoft.com/office/drawing/2014/main" id="{729F0979-29E5-1BC0-26A0-41A53942C58A}"/>
              </a:ext>
            </a:extLst>
          </p:cNvPr>
          <p:cNvSpPr/>
          <p:nvPr/>
        </p:nvSpPr>
        <p:spPr>
          <a:xfrm>
            <a:off x="5394325" y="11807825"/>
            <a:ext cx="384175" cy="534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AFF7987F-E97C-6CED-85F2-F2FFD5D53C2C}"/>
              </a:ext>
            </a:extLst>
          </p:cNvPr>
          <p:cNvSpPr txBox="1"/>
          <p:nvPr/>
        </p:nvSpPr>
        <p:spPr>
          <a:xfrm>
            <a:off x="1537718" y="3503617"/>
            <a:ext cx="5668346" cy="1384995"/>
          </a:xfrm>
          <a:prstGeom prst="rect">
            <a:avLst/>
          </a:prstGeom>
          <a:noFill/>
        </p:spPr>
        <p:txBody>
          <a:bodyPr wrap="square">
            <a:spAutoFit/>
          </a:bodyPr>
          <a:lstStyle/>
          <a:p>
            <a:pPr algn="justLow" rtl="1"/>
            <a:r>
              <a:rPr lang="ar-JO" sz="2800" dirty="0"/>
              <a:t>انتقال الطلبة من العالم الحقيقي إلى العالم الافتراضي بهيئة شخصية افتراضية تسمى أفتار وخوض التجربة والمغامرة</a:t>
            </a:r>
          </a:p>
        </p:txBody>
      </p:sp>
      <p:pic>
        <p:nvPicPr>
          <p:cNvPr id="12" name="Picture 11">
            <a:extLst>
              <a:ext uri="{FF2B5EF4-FFF2-40B4-BE49-F238E27FC236}">
                <a16:creationId xmlns:a16="http://schemas.microsoft.com/office/drawing/2014/main" id="{DBD67FBA-3059-DDFE-FC9F-AF5490F956C9}"/>
              </a:ext>
            </a:extLst>
          </p:cNvPr>
          <p:cNvPicPr>
            <a:picLocks noChangeAspect="1"/>
          </p:cNvPicPr>
          <p:nvPr/>
        </p:nvPicPr>
        <p:blipFill>
          <a:blip r:embed="rId7"/>
          <a:stretch>
            <a:fillRect/>
          </a:stretch>
        </p:blipFill>
        <p:spPr>
          <a:xfrm>
            <a:off x="7461294" y="3732722"/>
            <a:ext cx="2895688" cy="1818992"/>
          </a:xfrm>
          <a:prstGeom prst="rect">
            <a:avLst/>
          </a:prstGeom>
        </p:spPr>
      </p:pic>
    </p:spTree>
    <p:extLst>
      <p:ext uri="{BB962C8B-B14F-4D97-AF65-F5344CB8AC3E}">
        <p14:creationId xmlns:p14="http://schemas.microsoft.com/office/powerpoint/2010/main" val="1939770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1193</Words>
  <Application>Microsoft Office PowerPoint</Application>
  <PresentationFormat>Widescreen</PresentationFormat>
  <Paragraphs>90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 New Roman</vt:lpstr>
      <vt:lpstr>var(--hff)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ريم أنا</dc:creator>
  <cp:lastModifiedBy>ريم أنا</cp:lastModifiedBy>
  <cp:revision>2</cp:revision>
  <dcterms:created xsi:type="dcterms:W3CDTF">2023-05-14T15:50:16Z</dcterms:created>
  <dcterms:modified xsi:type="dcterms:W3CDTF">2023-05-14T16:30:01Z</dcterms:modified>
</cp:coreProperties>
</file>